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0" r:id="rId6"/>
    <p:sldId id="269" r:id="rId7"/>
    <p:sldId id="259" r:id="rId8"/>
    <p:sldId id="262" r:id="rId9"/>
    <p:sldId id="263" r:id="rId10"/>
    <p:sldId id="264" r:id="rId11"/>
    <p:sldId id="267" r:id="rId12"/>
    <p:sldId id="268" r:id="rId13"/>
    <p:sldId id="266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2" autoAdjust="0"/>
    <p:restoredTop sz="94660"/>
  </p:normalViewPr>
  <p:slideViewPr>
    <p:cSldViewPr>
      <p:cViewPr>
        <p:scale>
          <a:sx n="80" d="100"/>
          <a:sy n="80" d="100"/>
        </p:scale>
        <p:origin x="-6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AppData\Local\Temp\final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esktop\Karla's%20Stuff\Copy%20of%20final%20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esktop\Karla's%20Stuff\Copy%20of%20final%20da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esktop\Karla's%20Stuff\Copy%20of%20final%20dat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montemayor\Local%20Settings\Temporary%20Internet%20Files\Content.IE5\65INQID3\Final_data%5b1%5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montemayor\Local%20Settings\Temporary%20Internet%20Files\Content.IE5\65INQID3\Final_data%5b1%5d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montemayor\Local%20Settings\Temporary%20Internet%20Files\Content.IE5\65INQID3\Final_data%5b1%5d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montemayor\Local%20Settings\Temporary%20Internet%20Files\Content.IE5\65INQID3\Final_data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Purolite Resin Capacity vs. Cycle</a:t>
            </a:r>
          </a:p>
        </c:rich>
      </c:tx>
      <c:layout>
        <c:manualLayout>
          <c:xMode val="edge"/>
          <c:yMode val="edge"/>
          <c:x val="0.2478747530154238"/>
          <c:y val="3.682414698162735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30455695300547"/>
          <c:y val="0.18552671238675811"/>
          <c:w val="0.85725040699026545"/>
          <c:h val="0.5658000562429697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</c:marker>
          <c:xVal>
            <c:numRef>
              <c:f>Sheet3!$A$2:$A$6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Sheet3!$E$2:$E$6</c:f>
              <c:numCache>
                <c:formatCode>General</c:formatCode>
                <c:ptCount val="5"/>
                <c:pt idx="0">
                  <c:v>1</c:v>
                </c:pt>
                <c:pt idx="1">
                  <c:v>0.76423631509188195</c:v>
                </c:pt>
                <c:pt idx="2">
                  <c:v>0.73608018242724449</c:v>
                </c:pt>
                <c:pt idx="3">
                  <c:v>0.67748406244390025</c:v>
                </c:pt>
                <c:pt idx="4">
                  <c:v>0.65666352180838261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Sheet3!$A$7:$A$9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xVal>
          <c:yVal>
            <c:numRef>
              <c:f>Sheet3!$E$7:$E$9</c:f>
              <c:numCache>
                <c:formatCode>General</c:formatCode>
                <c:ptCount val="3"/>
                <c:pt idx="0">
                  <c:v>0.86548129700576393</c:v>
                </c:pt>
                <c:pt idx="1">
                  <c:v>0.78117851972666374</c:v>
                </c:pt>
                <c:pt idx="2">
                  <c:v>0.67380984939057453</c:v>
                </c:pt>
              </c:numCache>
            </c:numRef>
          </c:yVal>
        </c:ser>
        <c:ser>
          <c:idx val="2"/>
          <c:order val="2"/>
          <c:tx>
            <c:strRef>
              <c:f>Sheet3!$A$10:$A$11</c:f>
              <c:strCache>
                <c:ptCount val="1"/>
                <c:pt idx="0">
                  <c:v>9 10</c:v>
                </c:pt>
              </c:strCache>
            </c:strRef>
          </c:tx>
          <c:spPr>
            <a:ln w="28575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rgbClr val="00CC00"/>
              </a:solidFill>
            </c:spPr>
          </c:marker>
          <c:xVal>
            <c:numRef>
              <c:f>Sheet3!$A$10:$A$11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xVal>
          <c:yVal>
            <c:numRef>
              <c:f>Sheet3!$E$10:$E$11</c:f>
              <c:numCache>
                <c:formatCode>General</c:formatCode>
                <c:ptCount val="2"/>
                <c:pt idx="0">
                  <c:v>1</c:v>
                </c:pt>
                <c:pt idx="1">
                  <c:v>0.76323024054982902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rgbClr val="00CC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Sheet3!$A$12:$A$14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</c:numCache>
            </c:numRef>
          </c:xVal>
          <c:yVal>
            <c:numRef>
              <c:f>Sheet3!$E$12:$E$14</c:f>
              <c:numCache>
                <c:formatCode>General</c:formatCode>
                <c:ptCount val="3"/>
                <c:pt idx="0">
                  <c:v>0.84730813287514362</c:v>
                </c:pt>
                <c:pt idx="1">
                  <c:v>0.78820160366552217</c:v>
                </c:pt>
                <c:pt idx="2">
                  <c:v>0.68064146620847921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FF330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xVal>
            <c:numRef>
              <c:f>Sheet3!$A$15:$A$16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xVal>
          <c:yVal>
            <c:numRef>
              <c:f>Sheet3!$E$15:$E$16</c:f>
              <c:numCache>
                <c:formatCode>General</c:formatCode>
                <c:ptCount val="2"/>
                <c:pt idx="0">
                  <c:v>0.8587628865979382</c:v>
                </c:pt>
                <c:pt idx="1">
                  <c:v>0.78510847720366861</c:v>
                </c:pt>
              </c:numCache>
            </c:numRef>
          </c:yVal>
        </c:ser>
        <c:ser>
          <c:idx val="5"/>
          <c:order val="5"/>
          <c:tx>
            <c:strRef>
              <c:f>Sheet3!$A$17</c:f>
              <c:strCache>
                <c:ptCount val="1"/>
                <c:pt idx="0">
                  <c:v>16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Sheet3!$A$17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Sheet3!$E$17</c:f>
              <c:numCache>
                <c:formatCode>General</c:formatCode>
                <c:ptCount val="1"/>
                <c:pt idx="0">
                  <c:v>0.84112256586483358</c:v>
                </c:pt>
              </c:numCache>
            </c:numRef>
          </c:yVal>
        </c:ser>
        <c:ser>
          <c:idx val="6"/>
          <c:order val="6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axId val="40200832"/>
        <c:axId val="40211584"/>
      </c:scatterChart>
      <c:valAx>
        <c:axId val="4020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7000080511408554"/>
              <c:y val="0.880514762644288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11584"/>
        <c:crosses val="autoZero"/>
        <c:crossBetween val="midCat"/>
        <c:majorUnit val="1"/>
      </c:valAx>
      <c:valAx>
        <c:axId val="40211584"/>
        <c:scaling>
          <c:orientation val="minMax"/>
          <c:min val="0.6000000000000006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 dirty="0" smtClean="0">
                    <a:latin typeface="Berlin Sans FB" pitchFamily="34" charset="0"/>
                  </a:rPr>
                  <a:t> </a:t>
                </a:r>
                <a:r>
                  <a:rPr lang="en-US" sz="1400" b="0" dirty="0">
                    <a:latin typeface="Berlin Sans FB" pitchFamily="34" charset="0"/>
                  </a:rPr>
                  <a:t>Resin Capacity</a:t>
                </a:r>
              </a:p>
            </c:rich>
          </c:tx>
          <c:layout>
            <c:manualLayout>
              <c:xMode val="edge"/>
              <c:yMode val="edge"/>
              <c:x val="1.6181588412559574E-2"/>
              <c:y val="0.2208315835520560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00832"/>
        <c:crosses val="autoZero"/>
        <c:crossBetween val="midCat"/>
        <c:majorUnit val="0.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Ca Accumulation in Regenerant</a:t>
            </a:r>
          </a:p>
        </c:rich>
      </c:tx>
      <c:layout>
        <c:manualLayout>
          <c:xMode val="edge"/>
          <c:yMode val="edge"/>
          <c:x val="0.27014450440885901"/>
          <c:y val="3.5949256342957142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513609956058861"/>
          <c:y val="0.16730008748906391"/>
          <c:w val="0.84112801910997126"/>
          <c:h val="0.59099037620297468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xVal>
            <c:numRef>
              <c:f>Sheet3!$A$2:$A$4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Sheet3!$F$2:$F$4</c:f>
              <c:numCache>
                <c:formatCode>General</c:formatCode>
                <c:ptCount val="3"/>
                <c:pt idx="0">
                  <c:v>0.11923800000000002</c:v>
                </c:pt>
                <c:pt idx="1">
                  <c:v>0.21282480000000001</c:v>
                </c:pt>
                <c:pt idx="2">
                  <c:v>0.29879625000000004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Sheet3!$A$5:$A$8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xVal>
          <c:yVal>
            <c:numRef>
              <c:f>Sheet3!$F$5:$F$8</c:f>
              <c:numCache>
                <c:formatCode>General</c:formatCode>
                <c:ptCount val="4"/>
                <c:pt idx="0">
                  <c:v>6.4528700000000008E-2</c:v>
                </c:pt>
                <c:pt idx="1">
                  <c:v>0.11803560000000012</c:v>
                </c:pt>
                <c:pt idx="2">
                  <c:v>0.21763440000000026</c:v>
                </c:pt>
                <c:pt idx="3">
                  <c:v>0.2991972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009900"/>
              </a:solidFill>
            </c:spPr>
          </c:marker>
          <c:xVal>
            <c:numRef>
              <c:f>Sheet3!$A$9:$A$10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xVal>
          <c:yVal>
            <c:numRef>
              <c:f>Sheet3!$F$9:$F$10</c:f>
              <c:numCache>
                <c:formatCode>General</c:formatCode>
                <c:ptCount val="2"/>
                <c:pt idx="0">
                  <c:v>0.11062080000000002</c:v>
                </c:pt>
                <c:pt idx="1">
                  <c:v>0.19539000000000001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rgbClr val="0099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Sheet3!$A$11:$A$13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</c:numCache>
            </c:numRef>
          </c:xVal>
          <c:yVal>
            <c:numRef>
              <c:f>Sheet3!$F$11:$F$13</c:f>
              <c:numCache>
                <c:formatCode>General</c:formatCode>
                <c:ptCount val="3"/>
                <c:pt idx="0">
                  <c:v>0.10961880000000002</c:v>
                </c:pt>
                <c:pt idx="1">
                  <c:v>0.20019960000000001</c:v>
                </c:pt>
                <c:pt idx="2">
                  <c:v>0.26052000000000008</c:v>
                </c:pt>
              </c:numCache>
            </c:numRef>
          </c:yVal>
        </c:ser>
        <c:ser>
          <c:idx val="4"/>
          <c:order val="4"/>
          <c:tx>
            <c:strRef>
              <c:f>Sheet3!$A$14:$A$15</c:f>
              <c:strCache>
                <c:ptCount val="1"/>
                <c:pt idx="0">
                  <c:v>13 14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xVal>
            <c:numRef>
              <c:f>Sheet3!$A$14:$A$15</c:f>
              <c:numCache>
                <c:formatCode>General</c:formatCode>
                <c:ptCount val="2"/>
                <c:pt idx="0">
                  <c:v>13</c:v>
                </c:pt>
                <c:pt idx="1">
                  <c:v>14</c:v>
                </c:pt>
              </c:numCache>
            </c:numRef>
          </c:xVal>
          <c:yVal>
            <c:numRef>
              <c:f>Sheet3!$F$14:$F$15</c:f>
              <c:numCache>
                <c:formatCode>General</c:formatCode>
                <c:ptCount val="2"/>
                <c:pt idx="0">
                  <c:v>0.10841640000000002</c:v>
                </c:pt>
                <c:pt idx="1">
                  <c:v>0.17895720000000026</c:v>
                </c:pt>
              </c:numCache>
            </c:numRef>
          </c:yVal>
        </c:ser>
        <c:ser>
          <c:idx val="5"/>
          <c:order val="5"/>
          <c:tx>
            <c:strRef>
              <c:f>Sheet3!$A$16:$A$17</c:f>
              <c:strCache>
                <c:ptCount val="1"/>
                <c:pt idx="0">
                  <c:v>15 16</c:v>
                </c:pt>
              </c:strCache>
            </c:strRef>
          </c:tx>
          <c:spPr>
            <a:ln w="28575">
              <a:solidFill>
                <a:srgbClr val="C0504D">
                  <a:lumMod val="75000"/>
                </a:srgb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dPt>
            <c:idx val="1"/>
            <c:spPr>
              <a:ln w="28575">
                <a:solidFill>
                  <a:srgbClr val="7030A0"/>
                </a:solidFill>
              </a:ln>
            </c:spPr>
          </c:dPt>
          <c:xVal>
            <c:numRef>
              <c:f>Sheet3!$A$16:$A$17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xVal>
          <c:yVal>
            <c:numRef>
              <c:f>Sheet3!$F$16:$F$17</c:f>
              <c:numCache>
                <c:formatCode>General</c:formatCode>
                <c:ptCount val="2"/>
                <c:pt idx="0">
                  <c:v>0.10240440000000002</c:v>
                </c:pt>
                <c:pt idx="1">
                  <c:v>0.17535000000000001</c:v>
                </c:pt>
              </c:numCache>
            </c:numRef>
          </c:yVal>
        </c:ser>
        <c:axId val="51197056"/>
        <c:axId val="51198976"/>
      </c:scatterChart>
      <c:valAx>
        <c:axId val="51197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8111727413383681"/>
              <c:y val="0.90155440414507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98976"/>
        <c:crosses val="autoZero"/>
        <c:crossBetween val="midCat"/>
        <c:majorUnit val="1"/>
      </c:valAx>
      <c:valAx>
        <c:axId val="51198976"/>
        <c:scaling>
          <c:orientation val="minMax"/>
          <c:max val="0.35000000000000031"/>
          <c:min val="0.0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 dirty="0" smtClean="0">
                    <a:latin typeface="Berlin Sans FB" pitchFamily="34" charset="0"/>
                  </a:rPr>
                  <a:t>Ca</a:t>
                </a:r>
                <a:r>
                  <a:rPr lang="en-US" sz="1400" b="0" baseline="0" dirty="0" smtClean="0">
                    <a:latin typeface="Berlin Sans FB" pitchFamily="34" charset="0"/>
                  </a:rPr>
                  <a:t> </a:t>
                </a:r>
                <a:r>
                  <a:rPr lang="en-US" sz="1400" b="0" dirty="0" smtClean="0">
                    <a:latin typeface="Berlin Sans FB" pitchFamily="34" charset="0"/>
                  </a:rPr>
                  <a:t> </a:t>
                </a:r>
                <a:r>
                  <a:rPr lang="en-US" sz="1400" b="0" dirty="0">
                    <a:latin typeface="Berlin Sans FB" pitchFamily="34" charset="0"/>
                  </a:rPr>
                  <a:t>Accumulation (</a:t>
                </a:r>
                <a:r>
                  <a:rPr lang="en-US" sz="1400" b="0" dirty="0" err="1">
                    <a:latin typeface="Berlin Sans FB" pitchFamily="34" charset="0"/>
                  </a:rPr>
                  <a:t>Eq</a:t>
                </a:r>
                <a:r>
                  <a:rPr lang="en-US" sz="1400" b="0" dirty="0">
                    <a:latin typeface="Berlin Sans FB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1577162405261203E-2"/>
              <c:y val="6.6148731408573927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97056"/>
        <c:crosses val="autoZero"/>
        <c:crossBetween val="midCat"/>
        <c:majorUnit val="0.0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USA Resin Capacity vs. Cycle</a:t>
            </a:r>
          </a:p>
        </c:rich>
      </c:tx>
      <c:layout>
        <c:manualLayout>
          <c:xMode val="edge"/>
          <c:yMode val="edge"/>
          <c:x val="0.21763244209647914"/>
          <c:y val="3.769790872915087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13023404792875"/>
          <c:y val="0.16312674625349247"/>
          <c:w val="0.83334817316109766"/>
          <c:h val="0.61111463889594442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</c:marker>
          <c:xVal>
            <c:numRef>
              <c:f>Sheet3!$A$20:$A$24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Sheet3!$E$20:$E$24</c:f>
              <c:numCache>
                <c:formatCode>General</c:formatCode>
                <c:ptCount val="5"/>
                <c:pt idx="0">
                  <c:v>1</c:v>
                </c:pt>
                <c:pt idx="1">
                  <c:v>0.81446092373433876</c:v>
                </c:pt>
                <c:pt idx="2">
                  <c:v>0.59777737697184952</c:v>
                </c:pt>
                <c:pt idx="3">
                  <c:v>0.63781442068898675</c:v>
                </c:pt>
                <c:pt idx="4">
                  <c:v>0.50695228713736606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Sheet3!$A$25:$A$27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xVal>
          <c:yVal>
            <c:numRef>
              <c:f>Sheet3!$E$25:$E$27</c:f>
              <c:numCache>
                <c:formatCode>General</c:formatCode>
                <c:ptCount val="3"/>
                <c:pt idx="0">
                  <c:v>0.9034316078638126</c:v>
                </c:pt>
                <c:pt idx="1">
                  <c:v>0.78498827642660041</c:v>
                </c:pt>
                <c:pt idx="2">
                  <c:v>0.77813033283849364</c:v>
                </c:pt>
              </c:numCache>
            </c:numRef>
          </c:yVal>
        </c:ser>
        <c:ser>
          <c:idx val="2"/>
          <c:order val="2"/>
          <c:tx>
            <c:strRef>
              <c:f>Sheet3!$A$10:$A$11</c:f>
              <c:strCache>
                <c:ptCount val="1"/>
                <c:pt idx="0">
                  <c:v>9 10</c:v>
                </c:pt>
              </c:strCache>
            </c:strRef>
          </c:tx>
          <c:spPr>
            <a:ln w="28575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rgbClr val="00CC00"/>
              </a:solidFill>
            </c:spPr>
          </c:marker>
          <c:xVal>
            <c:numRef>
              <c:f>Sheet3!$A$28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Sheet3!$E$28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rgbClr val="00CC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Sheet3!$A$29:$A$30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xVal>
          <c:yVal>
            <c:numRef>
              <c:f>Sheet3!$E$29:$E$30</c:f>
              <c:numCache>
                <c:formatCode>General</c:formatCode>
                <c:ptCount val="2"/>
                <c:pt idx="0">
                  <c:v>1</c:v>
                </c:pt>
                <c:pt idx="1">
                  <c:v>0.85309218203033843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FF330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xVal>
            <c:numRef>
              <c:f>Sheet3!$A$31:$A$32</c:f>
              <c:numCache>
                <c:formatCode>General</c:formatCode>
                <c:ptCount val="2"/>
                <c:pt idx="0">
                  <c:v>12</c:v>
                </c:pt>
                <c:pt idx="1">
                  <c:v>13</c:v>
                </c:pt>
              </c:numCache>
            </c:numRef>
          </c:xVal>
          <c:yVal>
            <c:numRef>
              <c:f>Sheet3!$E$31:$E$32</c:f>
              <c:numCache>
                <c:formatCode>General</c:formatCode>
                <c:ptCount val="2"/>
                <c:pt idx="0">
                  <c:v>0.95659276546090932</c:v>
                </c:pt>
                <c:pt idx="1">
                  <c:v>0.84480746791131855</c:v>
                </c:pt>
              </c:numCache>
            </c:numRef>
          </c:yVal>
        </c:ser>
        <c:ser>
          <c:idx val="6"/>
          <c:order val="5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axId val="51469696"/>
        <c:axId val="51476352"/>
      </c:scatterChart>
      <c:valAx>
        <c:axId val="51469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6358802797877041"/>
              <c:y val="0.9011290322580652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476352"/>
        <c:crosses val="autoZero"/>
        <c:crossBetween val="midCat"/>
        <c:majorUnit val="1"/>
      </c:valAx>
      <c:valAx>
        <c:axId val="51476352"/>
        <c:scaling>
          <c:orientation val="minMax"/>
          <c:min val="0.4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USA Resin Capacity</a:t>
                </a:r>
              </a:p>
            </c:rich>
          </c:tx>
          <c:layout>
            <c:manualLayout>
              <c:xMode val="edge"/>
              <c:yMode val="edge"/>
              <c:x val="5.6535535889183693E-3"/>
              <c:y val="0.148081872830412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469696"/>
        <c:crosses val="autoZero"/>
        <c:crossBetween val="midCat"/>
        <c:majorUnit val="0.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 dirty="0">
                <a:latin typeface="Berlin Sans FB" pitchFamily="34" charset="0"/>
              </a:rPr>
              <a:t>Ca Accumulation in </a:t>
            </a:r>
            <a:r>
              <a:rPr lang="en-US" sz="2000" b="0" dirty="0" err="1">
                <a:latin typeface="Berlin Sans FB" pitchFamily="34" charset="0"/>
              </a:rPr>
              <a:t>Regenerant</a:t>
            </a:r>
            <a:endParaRPr lang="en-US" sz="2000" b="0" dirty="0">
              <a:latin typeface="Berlin Sans FB" pitchFamily="34" charset="0"/>
            </a:endParaRPr>
          </a:p>
        </c:rich>
      </c:tx>
      <c:layout>
        <c:manualLayout>
          <c:xMode val="edge"/>
          <c:yMode val="edge"/>
          <c:x val="0.21682003906785041"/>
          <c:y val="4.636648883140139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024641612920213"/>
          <c:y val="0.14507772020725387"/>
          <c:w val="0.82984755635050289"/>
          <c:h val="0.63717094700252153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xVal>
            <c:numRef>
              <c:f>Sheet3!$A$20:$A$23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Sheet3!$F$20:$F$23</c:f>
              <c:numCache>
                <c:formatCode>General</c:formatCode>
                <c:ptCount val="4"/>
                <c:pt idx="0">
                  <c:v>0.11903759999999998</c:v>
                </c:pt>
                <c:pt idx="1">
                  <c:v>0.23607120000000001</c:v>
                </c:pt>
                <c:pt idx="2">
                  <c:v>0.32224320000000001</c:v>
                </c:pt>
                <c:pt idx="3">
                  <c:v>0.39057960000000053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Sheet3!$A$24:$A$25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Sheet3!$F$24:$F$25</c:f>
              <c:numCache>
                <c:formatCode>General</c:formatCode>
                <c:ptCount val="2"/>
                <c:pt idx="0">
                  <c:v>0.1320636</c:v>
                </c:pt>
                <c:pt idx="1">
                  <c:v>0.23126160000000001</c:v>
                </c:pt>
              </c:numCache>
            </c:numRef>
          </c:yVal>
        </c:ser>
        <c:ser>
          <c:idx val="2"/>
          <c:order val="2"/>
          <c:tx>
            <c:strRef>
              <c:f>Sheet3!$A$26:$A$27</c:f>
              <c:strCache>
                <c:ptCount val="1"/>
                <c:pt idx="0">
                  <c:v>7 8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009900"/>
              </a:solidFill>
            </c:spPr>
          </c:marker>
          <c:xVal>
            <c:numRef>
              <c:f>Sheet3!$A$26:$A$27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xVal>
          <c:yVal>
            <c:numRef>
              <c:f>Sheet3!$F$26:$F$27</c:f>
              <c:numCache>
                <c:formatCode>General</c:formatCode>
                <c:ptCount val="2"/>
                <c:pt idx="0">
                  <c:v>0.1300596</c:v>
                </c:pt>
                <c:pt idx="1">
                  <c:v>0.22324560000000004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rgbClr val="0099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Sheet3!$A$28:$A$29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xVal>
          <c:yVal>
            <c:numRef>
              <c:f>Sheet3!$F$28:$F$29</c:f>
              <c:numCache>
                <c:formatCode>General</c:formatCode>
                <c:ptCount val="2"/>
                <c:pt idx="0">
                  <c:v>0.12144239999999998</c:v>
                </c:pt>
                <c:pt idx="1">
                  <c:v>0.20601120000000026</c:v>
                </c:pt>
              </c:numCache>
            </c:numRef>
          </c:yVal>
        </c:ser>
        <c:ser>
          <c:idx val="4"/>
          <c:order val="4"/>
          <c:tx>
            <c:strRef>
              <c:f>Sheet3!$A$30:$A$32</c:f>
              <c:strCache>
                <c:ptCount val="1"/>
                <c:pt idx="0">
                  <c:v>11 12 13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xVal>
            <c:numRef>
              <c:f>Sheet3!$A$30:$A$32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</c:numCache>
            </c:numRef>
          </c:xVal>
          <c:yVal>
            <c:numRef>
              <c:f>Sheet3!$F$30:$F$32</c:f>
              <c:numCache>
                <c:formatCode>General</c:formatCode>
                <c:ptCount val="3"/>
                <c:pt idx="0">
                  <c:v>0.11609839999999998</c:v>
                </c:pt>
                <c:pt idx="1">
                  <c:v>0.24208320000000019</c:v>
                </c:pt>
                <c:pt idx="2">
                  <c:v>0.29058000000000045</c:v>
                </c:pt>
              </c:numCache>
            </c:numRef>
          </c:yVal>
        </c:ser>
        <c:axId val="51536256"/>
        <c:axId val="51538560"/>
      </c:scatterChart>
      <c:valAx>
        <c:axId val="51536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5985197350244705"/>
              <c:y val="0.901554257527173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538560"/>
        <c:crosses val="autoZero"/>
        <c:crossBetween val="midCat"/>
        <c:majorUnit val="1"/>
      </c:valAx>
      <c:valAx>
        <c:axId val="51538560"/>
        <c:scaling>
          <c:orientation val="minMax"/>
          <c:max val="0.4"/>
          <c:min val="0.0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 dirty="0" smtClean="0">
                    <a:latin typeface="Berlin Sans FB" pitchFamily="34" charset="0"/>
                  </a:rPr>
                  <a:t>Ca </a:t>
                </a:r>
                <a:r>
                  <a:rPr lang="en-US" sz="1400" b="0" dirty="0">
                    <a:latin typeface="Berlin Sans FB" pitchFamily="34" charset="0"/>
                  </a:rPr>
                  <a:t>Accumulation (</a:t>
                </a:r>
                <a:r>
                  <a:rPr lang="en-US" sz="1400" b="0" dirty="0" err="1">
                    <a:latin typeface="Berlin Sans FB" pitchFamily="34" charset="0"/>
                  </a:rPr>
                  <a:t>Eq</a:t>
                </a:r>
                <a:r>
                  <a:rPr lang="en-US" sz="1400" b="0" dirty="0">
                    <a:latin typeface="Berlin Sans FB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1198267163682775E-2"/>
              <c:y val="0.1042093603220801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536256"/>
        <c:crosses val="autoZero"/>
        <c:crossBetween val="midCat"/>
        <c:majorUnit val="0.0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67526975794692"/>
          <c:y val="0.1741887182135016"/>
          <c:w val="0.81896671770195317"/>
          <c:h val="0.62853371197452768"/>
        </c:manualLayout>
      </c:layout>
      <c:scatterChart>
        <c:scatterStyle val="lineMarker"/>
        <c:ser>
          <c:idx val="1"/>
          <c:order val="1"/>
          <c:tx>
            <c:strRef>
              <c:f>'11g USA'!$A$7:$A$9</c:f>
              <c:strCache>
                <c:ptCount val="1"/>
                <c:pt idx="0">
                  <c:v>5 6 7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'11g USA'!$A$7:$A$9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xVal>
          <c:yVal>
            <c:numRef>
              <c:f>'11g USA'!$E$7:$E$9</c:f>
              <c:numCache>
                <c:formatCode>General</c:formatCode>
                <c:ptCount val="3"/>
                <c:pt idx="0">
                  <c:v>0.13226400000000021</c:v>
                </c:pt>
                <c:pt idx="1">
                  <c:v>0.23967840000000001</c:v>
                </c:pt>
                <c:pt idx="2">
                  <c:v>0.35711280000000051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rgbClr val="00CC00"/>
              </a:solidFill>
            </c:spPr>
          </c:marker>
          <c:xVal>
            <c:numRef>
              <c:f>'11g USA'!$A$10:$A$11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xVal>
          <c:yVal>
            <c:numRef>
              <c:f>'11g USA'!$E$10:$E$11</c:f>
              <c:numCache>
                <c:formatCode>General</c:formatCode>
                <c:ptCount val="2"/>
                <c:pt idx="0">
                  <c:v>0.12985191999999987</c:v>
                </c:pt>
                <c:pt idx="1">
                  <c:v>0.24068040000000004</c:v>
                </c:pt>
              </c:numCache>
            </c:numRef>
          </c:yVal>
        </c:ser>
        <c:ser>
          <c:idx val="3"/>
          <c:order val="3"/>
          <c:tx>
            <c:strRef>
              <c:f>'11g USA'!$A$12:$A$13</c:f>
              <c:strCache>
                <c:ptCount val="1"/>
                <c:pt idx="0">
                  <c:v>10 11</c:v>
                </c:pt>
              </c:strCache>
            </c:strRef>
          </c:tx>
          <c:spPr>
            <a:ln w="28575">
              <a:solidFill>
                <a:srgbClr val="00CC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'11g USA'!$A$12:$A$13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xVal>
          <c:yVal>
            <c:numRef>
              <c:f>'11g USA'!$E$12:$E$13</c:f>
              <c:numCache>
                <c:formatCode>General</c:formatCode>
                <c:ptCount val="2"/>
                <c:pt idx="0">
                  <c:v>0.1268532</c:v>
                </c:pt>
                <c:pt idx="1">
                  <c:v>0.23587080000000002</c:v>
                </c:pt>
              </c:numCache>
            </c:numRef>
          </c:yVal>
        </c:ser>
        <c:axId val="51488640"/>
        <c:axId val="51405184"/>
      </c:scatterChart>
      <c:scatterChart>
        <c:scatterStyle val="smoothMarker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</c:marker>
          <c:xVal>
            <c:numRef>
              <c:f>'11g USA'!$A$2:$A$6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'11g USA'!$E$2:$E$6</c:f>
              <c:numCache>
                <c:formatCode>General</c:formatCode>
                <c:ptCount val="5"/>
                <c:pt idx="0">
                  <c:v>5.0901600000000033E-2</c:v>
                </c:pt>
                <c:pt idx="1">
                  <c:v>0.19078080000000003</c:v>
                </c:pt>
                <c:pt idx="2">
                  <c:v>0.29178240000000044</c:v>
                </c:pt>
                <c:pt idx="3">
                  <c:v>0.41362560000000032</c:v>
                </c:pt>
                <c:pt idx="4">
                  <c:v>0.50901599999999958</c:v>
                </c:pt>
              </c:numCache>
            </c:numRef>
          </c:yVal>
          <c:smooth val="1"/>
        </c:ser>
        <c:axId val="51488640"/>
        <c:axId val="51405184"/>
      </c:scatterChart>
      <c:valAx>
        <c:axId val="51488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59439705453485"/>
              <c:y val="0.904218749999999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405184"/>
        <c:crosses val="autoZero"/>
        <c:crossBetween val="midCat"/>
        <c:majorUnit val="1"/>
      </c:valAx>
      <c:valAx>
        <c:axId val="51405184"/>
        <c:scaling>
          <c:orientation val="minMax"/>
          <c:max val="0.55000000000000004"/>
          <c:min val="0.0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Ca Accumulation (Eq)</a:t>
                </a:r>
              </a:p>
            </c:rich>
          </c:tx>
          <c:layout>
            <c:manualLayout>
              <c:xMode val="edge"/>
              <c:yMode val="edge"/>
              <c:x val="1.0658719743365427E-2"/>
              <c:y val="0.133675770997375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488640"/>
        <c:crosses val="autoZero"/>
        <c:crossBetween val="midCat"/>
        <c:majorUnit val="0.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(11g)-Resin Capacity vs. Cycle</a:t>
            </a:r>
          </a:p>
        </c:rich>
      </c:tx>
      <c:layout>
        <c:manualLayout>
          <c:xMode val="edge"/>
          <c:yMode val="edge"/>
          <c:x val="0.23806339311752725"/>
          <c:y val="2.632874015748031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14577865266839"/>
          <c:y val="0.17076992378241093"/>
          <c:w val="0.82050524934383262"/>
          <c:h val="0.62289767103874505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circle"/>
            <c:size val="7"/>
          </c:marker>
          <c:xVal>
            <c:numRef>
              <c:f>'11g USA'!$A$3:$A$6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'11g USA'!$G$3:$G$6</c:f>
              <c:numCache>
                <c:formatCode>General</c:formatCode>
                <c:ptCount val="4"/>
                <c:pt idx="0">
                  <c:v>1</c:v>
                </c:pt>
                <c:pt idx="1">
                  <c:v>0.91500000000000004</c:v>
                </c:pt>
                <c:pt idx="2">
                  <c:v>0.94899999999999995</c:v>
                </c:pt>
                <c:pt idx="3">
                  <c:v>0.80700000000000005</c:v>
                </c:pt>
              </c:numCache>
            </c:numRef>
          </c:yVal>
        </c:ser>
        <c:ser>
          <c:idx val="1"/>
          <c:order val="1"/>
          <c:tx>
            <c:strRef>
              <c:f>'11g USA'!$A$7:$A$9</c:f>
              <c:strCache>
                <c:ptCount val="1"/>
                <c:pt idx="0">
                  <c:v>5 6 7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'11g USA'!$A$7:$A$9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xVal>
          <c:yVal>
            <c:numRef>
              <c:f>'11g USA'!$G$7:$G$9</c:f>
              <c:numCache>
                <c:formatCode>General</c:formatCode>
                <c:ptCount val="3"/>
                <c:pt idx="0">
                  <c:v>0.97570000000000101</c:v>
                </c:pt>
                <c:pt idx="1">
                  <c:v>0.82199999999999995</c:v>
                </c:pt>
                <c:pt idx="2">
                  <c:v>0.80400000000000005</c:v>
                </c:pt>
              </c:numCache>
            </c:numRef>
          </c:yVal>
        </c:ser>
        <c:ser>
          <c:idx val="2"/>
          <c:order val="2"/>
          <c:tx>
            <c:strRef>
              <c:f>'11g USA'!$A$10:$A$11</c:f>
              <c:strCache>
                <c:ptCount val="1"/>
                <c:pt idx="0">
                  <c:v>8 9</c:v>
                </c:pt>
              </c:strCache>
            </c:strRef>
          </c:tx>
          <c:spPr>
            <a:ln w="28575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rgbClr val="00CC00"/>
              </a:solidFill>
            </c:spPr>
          </c:marker>
          <c:xVal>
            <c:numRef>
              <c:f>'11g USA'!$A$10:$A$11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xVal>
          <c:yVal>
            <c:numRef>
              <c:f>'11g USA'!$G$10:$G$11</c:f>
              <c:numCache>
                <c:formatCode>General</c:formatCode>
                <c:ptCount val="2"/>
                <c:pt idx="0">
                  <c:v>0.94000000000000061</c:v>
                </c:pt>
                <c:pt idx="1">
                  <c:v>0.83700000000000063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rgbClr val="00CC00"/>
              </a:solidFill>
            </a:ln>
          </c:spPr>
          <c:marker>
            <c:symbol val="circle"/>
            <c:size val="7"/>
            <c:spPr>
              <a:solidFill>
                <a:srgbClr val="FF9900"/>
              </a:solidFill>
            </c:spPr>
          </c:marker>
          <c:xVal>
            <c:numRef>
              <c:f>'11g USA'!$A$12:$A$13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xVal>
          <c:yVal>
            <c:numRef>
              <c:f>'11g USA'!$G$12:$G$13</c:f>
              <c:numCache>
                <c:formatCode>General</c:formatCode>
                <c:ptCount val="2"/>
                <c:pt idx="0">
                  <c:v>0.92500000000000004</c:v>
                </c:pt>
                <c:pt idx="1">
                  <c:v>0.85200000000000065</c:v>
                </c:pt>
              </c:numCache>
            </c:numRef>
          </c:yVal>
        </c:ser>
        <c:axId val="51439488"/>
        <c:axId val="51581312"/>
      </c:scatterChart>
      <c:valAx>
        <c:axId val="5143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5677438757655292"/>
              <c:y val="0.904218749999999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581312"/>
        <c:crosses val="autoZero"/>
        <c:crossBetween val="midCat"/>
        <c:majorUnit val="1"/>
      </c:valAx>
      <c:valAx>
        <c:axId val="51581312"/>
        <c:scaling>
          <c:orientation val="minMax"/>
          <c:max val="1.05"/>
          <c:min val="0.7500000000000012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Resin Capacity</a:t>
                </a:r>
              </a:p>
            </c:rich>
          </c:tx>
          <c:layout>
            <c:manualLayout>
              <c:xMode val="edge"/>
              <c:yMode val="edge"/>
              <c:x val="1.3649569845436011E-2"/>
              <c:y val="0.219751476377952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439488"/>
        <c:crosses val="autoZero"/>
        <c:crossBetween val="midCat"/>
        <c:majorUnit val="0.0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Berlin Sans FB" pitchFamily="34" charset="0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Ca Accumulation in Regenerant</a:t>
            </a:r>
          </a:p>
        </c:rich>
      </c:tx>
      <c:layout>
        <c:manualLayout>
          <c:xMode val="edge"/>
          <c:yMode val="edge"/>
          <c:x val="0.18378365204349478"/>
          <c:y val="2.324475065616798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845819272590952"/>
          <c:y val="0.15694471784776931"/>
          <c:w val="0.80931571053618356"/>
          <c:h val="0.62222372256877789"/>
        </c:manualLayout>
      </c:layout>
      <c:scatterChart>
        <c:scatterStyle val="smoothMarker"/>
        <c:ser>
          <c:idx val="2"/>
          <c:order val="2"/>
          <c:spPr>
            <a:ln w="28575">
              <a:solidFill>
                <a:schemeClr val="tx2"/>
              </a:solidFill>
            </a:ln>
          </c:spPr>
          <c:xVal>
            <c:numRef>
              <c:f>'2g USA'!$A$7:$A$13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xVal>
          <c:yVal>
            <c:numRef>
              <c:f>'2g USA'!$C$7:$C$13</c:f>
              <c:numCache>
                <c:formatCode>General</c:formatCode>
                <c:ptCount val="7"/>
                <c:pt idx="0">
                  <c:v>0.97683618318044718</c:v>
                </c:pt>
                <c:pt idx="1">
                  <c:v>0.9927194883544016</c:v>
                </c:pt>
                <c:pt idx="2">
                  <c:v>0.97004077949879408</c:v>
                </c:pt>
                <c:pt idx="3">
                  <c:v>0.98039399541783456</c:v>
                </c:pt>
                <c:pt idx="4">
                  <c:v>0.996974709634046</c:v>
                </c:pt>
                <c:pt idx="5">
                  <c:v>0.96846975151927961</c:v>
                </c:pt>
                <c:pt idx="6">
                  <c:v>0.98016931010995356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C00000"/>
              </a:solidFill>
            </a:ln>
          </c:spPr>
          <c:yVal>
            <c:numRef>
              <c:f>'2g USA'!$C$3:$C$6</c:f>
              <c:numCache>
                <c:formatCode>General</c:formatCode>
                <c:ptCount val="4"/>
                <c:pt idx="0">
                  <c:v>1</c:v>
                </c:pt>
                <c:pt idx="1">
                  <c:v>0.98208285049581168</c:v>
                </c:pt>
                <c:pt idx="2">
                  <c:v>0.98123258467716801</c:v>
                </c:pt>
                <c:pt idx="3">
                  <c:v>0.97066706767981559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7"/>
          </c:marker>
          <c:xVal>
            <c:numRef>
              <c:f>'2g USA'!$A$3:$A$6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'2g USA'!$E$3:$E$6</c:f>
              <c:numCache>
                <c:formatCode>General</c:formatCode>
                <c:ptCount val="4"/>
                <c:pt idx="0">
                  <c:v>4.9775149999999976E-2</c:v>
                </c:pt>
                <c:pt idx="1">
                  <c:v>7.6151999999999997E-2</c:v>
                </c:pt>
                <c:pt idx="2">
                  <c:v>0.100868</c:v>
                </c:pt>
                <c:pt idx="3">
                  <c:v>0.12518219999999997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000080"/>
              </a:solidFill>
            </c:spPr>
          </c:marker>
          <c:xVal>
            <c:numRef>
              <c:f>'2g USA'!$A$7:$A$12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xVal>
          <c:yVal>
            <c:numRef>
              <c:f>'2g USA'!$E$7:$E$12</c:f>
              <c:numCache>
                <c:formatCode>General</c:formatCode>
                <c:ptCount val="6"/>
                <c:pt idx="0">
                  <c:v>3.5671200000000076E-2</c:v>
                </c:pt>
                <c:pt idx="1">
                  <c:v>6.4001250000000023E-2</c:v>
                </c:pt>
                <c:pt idx="2">
                  <c:v>8.5546250000000004E-2</c:v>
                </c:pt>
                <c:pt idx="3">
                  <c:v>0.11259935</c:v>
                </c:pt>
                <c:pt idx="4">
                  <c:v>0.13338624999999998</c:v>
                </c:pt>
                <c:pt idx="5">
                  <c:v>0.15759455000000025</c:v>
                </c:pt>
              </c:numCache>
            </c:numRef>
          </c:yVal>
          <c:smooth val="1"/>
        </c:ser>
        <c:axId val="51620864"/>
        <c:axId val="51635712"/>
      </c:scatterChart>
      <c:valAx>
        <c:axId val="51620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8680865881260615"/>
              <c:y val="0.902005627294650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35712"/>
        <c:crosses val="autoZero"/>
        <c:crossBetween val="midCat"/>
        <c:majorUnit val="1"/>
      </c:valAx>
      <c:valAx>
        <c:axId val="51635712"/>
        <c:scaling>
          <c:orientation val="minMax"/>
          <c:max val="0.16"/>
          <c:min val="2.0000000000000011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Ca Accumulation (Eq)</a:t>
                </a:r>
              </a:p>
            </c:rich>
          </c:tx>
          <c:layout>
            <c:manualLayout>
              <c:xMode val="edge"/>
              <c:yMode val="edge"/>
              <c:x val="1.1684476940382474E-2"/>
              <c:y val="0.132845308398950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2086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 cmpd="sng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0">
                <a:latin typeface="Berlin Sans FB" pitchFamily="34" charset="0"/>
              </a:rPr>
              <a:t>(2g)-Resin Capacity vs. Cycle</a:t>
            </a:r>
          </a:p>
        </c:rich>
      </c:tx>
      <c:layout>
        <c:manualLayout>
          <c:xMode val="edge"/>
          <c:yMode val="edge"/>
          <c:x val="0.21198425196850393"/>
          <c:y val="6.9102690288713894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181139857517838"/>
          <c:y val="0.15762057086614176"/>
          <c:w val="0.79834345706786669"/>
          <c:h val="0.62407862407862547"/>
        </c:manualLayout>
      </c:layout>
      <c:scatterChart>
        <c:scatterStyle val="lineMarker"/>
        <c:ser>
          <c:idx val="1"/>
          <c:order val="1"/>
          <c:spPr>
            <a:ln w="2857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</c:spPr>
          </c:marker>
          <c:xVal>
            <c:numRef>
              <c:f>'2g USA'!$A$7:$A$13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xVal>
          <c:yVal>
            <c:numRef>
              <c:f>'2g USA'!$C$7:$C$13</c:f>
              <c:numCache>
                <c:formatCode>General</c:formatCode>
                <c:ptCount val="7"/>
                <c:pt idx="0">
                  <c:v>0.97683618318044718</c:v>
                </c:pt>
                <c:pt idx="1">
                  <c:v>0.9927194883544016</c:v>
                </c:pt>
                <c:pt idx="2">
                  <c:v>0.97004077949879408</c:v>
                </c:pt>
                <c:pt idx="3">
                  <c:v>0.98039399541783456</c:v>
                </c:pt>
                <c:pt idx="4">
                  <c:v>0.996974709634046</c:v>
                </c:pt>
                <c:pt idx="5">
                  <c:v>0.96846975151927961</c:v>
                </c:pt>
                <c:pt idx="6">
                  <c:v>0.98016931010995356</c:v>
                </c:pt>
              </c:numCache>
            </c:numRef>
          </c:yVal>
        </c:ser>
        <c:axId val="51689728"/>
        <c:axId val="51696000"/>
      </c:scatterChart>
      <c:scatterChart>
        <c:scatterStyle val="smoothMarker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7"/>
          </c:marker>
          <c:yVal>
            <c:numRef>
              <c:f>'2g USA'!$C$3:$C$6</c:f>
              <c:numCache>
                <c:formatCode>General</c:formatCode>
                <c:ptCount val="4"/>
                <c:pt idx="0">
                  <c:v>1</c:v>
                </c:pt>
                <c:pt idx="1">
                  <c:v>0.98208285049581168</c:v>
                </c:pt>
                <c:pt idx="2">
                  <c:v>0.98123258467716801</c:v>
                </c:pt>
                <c:pt idx="3">
                  <c:v>0.97066706767981559</c:v>
                </c:pt>
              </c:numCache>
            </c:numRef>
          </c:yVal>
          <c:smooth val="1"/>
        </c:ser>
        <c:axId val="51689728"/>
        <c:axId val="51696000"/>
      </c:scatterChart>
      <c:valAx>
        <c:axId val="5168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Cycle #</a:t>
                </a:r>
              </a:p>
            </c:rich>
          </c:tx>
          <c:layout>
            <c:manualLayout>
              <c:xMode val="edge"/>
              <c:yMode val="edge"/>
              <c:x val="0.49483396767185051"/>
              <c:y val="0.904795190923715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96000"/>
        <c:crosses val="autoZero"/>
        <c:crossBetween val="midCat"/>
        <c:majorUnit val="1"/>
      </c:valAx>
      <c:valAx>
        <c:axId val="51696000"/>
        <c:scaling>
          <c:orientation val="minMax"/>
          <c:max val="1.0049999999999988"/>
          <c:min val="0.9650000000000006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erlin Sans FB" pitchFamily="34" charset="0"/>
                    <a:ea typeface="Arial"/>
                    <a:cs typeface="Arial"/>
                  </a:defRPr>
                </a:pPr>
                <a:r>
                  <a:rPr lang="en-US" sz="1400" b="0">
                    <a:latin typeface="Berlin Sans FB" pitchFamily="34" charset="0"/>
                  </a:rPr>
                  <a:t>Resin Capacity</a:t>
                </a:r>
              </a:p>
            </c:rich>
          </c:tx>
          <c:layout>
            <c:manualLayout>
              <c:xMode val="edge"/>
              <c:yMode val="edge"/>
              <c:x val="1.5154105736782914E-2"/>
              <c:y val="0.2210597112860891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89728"/>
        <c:crosses val="autoZero"/>
        <c:crossBetween val="midCat"/>
        <c:majorUnit val="1.0000000000000005E-2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0.1319</cdr:x>
      <cdr:y>0.00328</cdr:y>
    </cdr:from>
    <cdr:to>
      <cdr:x>0.91506</cdr:x>
      <cdr:y>0.1343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3656" y="8998"/>
          <a:ext cx="4296729" cy="35941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48460-816E-4880-A811-F1348F5D43E0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B8CC-BB23-4EC0-9F76-985AA759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B8CC-BB23-4EC0-9F76-985AA75925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37D2-629D-436E-BD42-F8778D48C19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5798-F83B-4178-9109-E0C1FD135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jpeg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erlin Sans FB" pitchFamily="34" charset="0"/>
              </a:rPr>
              <a:t>Desalination Using </a:t>
            </a:r>
            <a:br>
              <a:rPr lang="en-US" sz="5400" dirty="0" smtClean="0">
                <a:latin typeface="Berlin Sans FB" pitchFamily="34" charset="0"/>
              </a:rPr>
            </a:br>
            <a:r>
              <a:rPr lang="en-US" sz="5400" dirty="0" smtClean="0">
                <a:latin typeface="Berlin Sans FB" pitchFamily="34" charset="0"/>
              </a:rPr>
              <a:t>Looped Ion Exchange</a:t>
            </a:r>
            <a:endParaRPr lang="en-US" sz="54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2667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By Karla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Montemayor</a:t>
            </a:r>
            <a:endParaRPr lang="en-US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Mentor: Dr. Wendell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Ela</a:t>
            </a:r>
            <a:endParaRPr lang="en-US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University of Arizona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Department of Chemical and Environmental Engineering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17 April 2010 </a:t>
            </a:r>
            <a:endParaRPr lang="en-US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3" descr="azsgcbanner_ful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C1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43718"/>
            <a:ext cx="1828800" cy="32188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SDC13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649" y="3124200"/>
            <a:ext cx="2124551" cy="3200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SDC13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4600" y="4572000"/>
            <a:ext cx="2641600" cy="1981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azsgcbanner_full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1219200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Implemented Model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748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Softening of </a:t>
            </a:r>
            <a:r>
              <a:rPr lang="en-US" sz="2400" dirty="0" err="1" smtClean="0">
                <a:latin typeface="Berlin Sans FB" pitchFamily="34" charset="0"/>
              </a:rPr>
              <a:t>Regenerant</a:t>
            </a:r>
            <a:r>
              <a:rPr lang="en-US" sz="2400" dirty="0" smtClean="0">
                <a:latin typeface="Berlin Sans FB" pitchFamily="34" charset="0"/>
              </a:rPr>
              <a:t> when  IX column falls below 85% capacity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2639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Addition of </a:t>
            </a:r>
            <a:r>
              <a:rPr lang="en-US" sz="2000" dirty="0" err="1" smtClean="0">
                <a:latin typeface="Berlin Sans FB" pitchFamily="34" charset="0"/>
              </a:rPr>
              <a:t>NaOH</a:t>
            </a:r>
            <a:r>
              <a:rPr lang="en-US" sz="2000" dirty="0" smtClean="0">
                <a:latin typeface="Berlin Sans FB" pitchFamily="34" charset="0"/>
              </a:rPr>
              <a:t> and Na</a:t>
            </a:r>
            <a:r>
              <a:rPr lang="en-US" sz="2000" baseline="-25000" dirty="0" smtClean="0">
                <a:latin typeface="Berlin Sans FB" pitchFamily="34" charset="0"/>
              </a:rPr>
              <a:t>2</a:t>
            </a:r>
            <a:r>
              <a:rPr lang="en-US" sz="2000" dirty="0" smtClean="0">
                <a:latin typeface="Berlin Sans FB" pitchFamily="34" charset="0"/>
              </a:rPr>
              <a:t>CO</a:t>
            </a:r>
            <a:r>
              <a:rPr lang="en-US" sz="2000" baseline="-25000" dirty="0" smtClean="0">
                <a:latin typeface="Berlin Sans FB" pitchFamily="34" charset="0"/>
              </a:rPr>
              <a:t>3</a:t>
            </a:r>
            <a:r>
              <a:rPr lang="en-US" sz="2000" dirty="0" smtClean="0">
                <a:latin typeface="Berlin Sans FB" pitchFamily="34" charset="0"/>
              </a:rPr>
              <a:t> to </a:t>
            </a:r>
            <a:r>
              <a:rPr lang="en-US" sz="2000" dirty="0" err="1" smtClean="0">
                <a:latin typeface="Berlin Sans FB" pitchFamily="34" charset="0"/>
              </a:rPr>
              <a:t>Regenerant</a:t>
            </a:r>
            <a:r>
              <a:rPr lang="en-US" sz="2000" dirty="0" smtClean="0">
                <a:latin typeface="Berlin Sans FB" pitchFamily="34" charset="0"/>
              </a:rPr>
              <a:t> causes precipitation of CaCO</a:t>
            </a:r>
            <a:r>
              <a:rPr lang="en-US" sz="2000" baseline="-25000" dirty="0" smtClean="0">
                <a:latin typeface="Berlin Sans FB" pitchFamily="34" charset="0"/>
              </a:rPr>
              <a:t>3</a:t>
            </a:r>
            <a:r>
              <a:rPr lang="en-US" sz="2000" dirty="0" smtClean="0">
                <a:latin typeface="Berlin Sans FB" pitchFamily="34" charset="0"/>
              </a:rPr>
              <a:t> 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048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Vacuum Filtration of </a:t>
            </a:r>
            <a:r>
              <a:rPr lang="en-US" sz="2000" dirty="0" err="1" smtClean="0">
                <a:latin typeface="Berlin Sans FB" pitchFamily="34" charset="0"/>
              </a:rPr>
              <a:t>Regenerant</a:t>
            </a:r>
            <a:r>
              <a:rPr lang="en-US" sz="2000" dirty="0" smtClean="0">
                <a:latin typeface="Berlin Sans FB" pitchFamily="34" charset="0"/>
              </a:rPr>
              <a:t> removes CaCO</a:t>
            </a:r>
            <a:r>
              <a:rPr lang="en-US" sz="2000" baseline="-25000" dirty="0" smtClean="0">
                <a:latin typeface="Berlin Sans FB" pitchFamily="34" charset="0"/>
              </a:rPr>
              <a:t>3</a:t>
            </a:r>
            <a:r>
              <a:rPr lang="en-US" sz="2000" dirty="0" smtClean="0">
                <a:latin typeface="Berlin Sans FB" pitchFamily="34" charset="0"/>
              </a:rPr>
              <a:t> precipitate from solution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6200" y="4473714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CaCO</a:t>
            </a:r>
            <a:r>
              <a:rPr lang="en-US" sz="2000" baseline="-25000" dirty="0" smtClean="0">
                <a:latin typeface="Berlin Sans FB" pitchFamily="34" charset="0"/>
              </a:rPr>
              <a:t>3</a:t>
            </a:r>
            <a:r>
              <a:rPr lang="en-US" sz="2000" dirty="0" smtClean="0">
                <a:latin typeface="Berlin Sans FB" pitchFamily="34" charset="0"/>
              </a:rPr>
              <a:t> </a:t>
            </a:r>
          </a:p>
          <a:p>
            <a:r>
              <a:rPr lang="en-US" sz="2000" dirty="0" smtClean="0">
                <a:latin typeface="Berlin Sans FB" pitchFamily="34" charset="0"/>
              </a:rPr>
              <a:t>Precipitate</a:t>
            </a:r>
            <a:endParaRPr lang="en-US" sz="2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6019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4800" y="4267200"/>
          <a:ext cx="6019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azsgcbanner_full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1219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Load Solution: 11g CaCl</a:t>
            </a:r>
            <a:r>
              <a:rPr lang="en-US" sz="3200" baseline="-25000" dirty="0" smtClean="0">
                <a:latin typeface="Berlin Sans FB" pitchFamily="34" charset="0"/>
              </a:rPr>
              <a:t>2</a:t>
            </a:r>
            <a:r>
              <a:rPr lang="en-US" sz="3200" dirty="0" smtClean="0">
                <a:latin typeface="Berlin Sans FB" pitchFamily="34" charset="0"/>
              </a:rPr>
              <a:t>/L, </a:t>
            </a:r>
            <a:r>
              <a:rPr lang="en-US" sz="3200" dirty="0" err="1" smtClean="0">
                <a:latin typeface="Berlin Sans FB" pitchFamily="34" charset="0"/>
              </a:rPr>
              <a:t>Regenerant</a:t>
            </a:r>
            <a:r>
              <a:rPr lang="en-US" sz="3200" dirty="0" smtClean="0">
                <a:latin typeface="Berlin Sans FB" pitchFamily="34" charset="0"/>
              </a:rPr>
              <a:t>: 100g </a:t>
            </a:r>
            <a:r>
              <a:rPr lang="en-US" sz="3200" dirty="0" err="1" smtClean="0">
                <a:latin typeface="Berlin Sans FB" pitchFamily="34" charset="0"/>
              </a:rPr>
              <a:t>NaCl</a:t>
            </a:r>
            <a:r>
              <a:rPr lang="en-US" sz="3200" dirty="0" smtClean="0">
                <a:latin typeface="Berlin Sans FB" pitchFamily="34" charset="0"/>
              </a:rPr>
              <a:t>/L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905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Baseline = maximum calcium column can</a:t>
            </a:r>
          </a:p>
          <a:p>
            <a:r>
              <a:rPr lang="en-US" sz="2000" dirty="0" smtClean="0">
                <a:latin typeface="Berlin Sans FB" pitchFamily="34" charset="0"/>
              </a:rPr>
              <a:t>hold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2766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Resin Capacity = 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2165" y="3733800"/>
            <a:ext cx="2353235" cy="1600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81000" y="1752600"/>
          <a:ext cx="5941219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81000" y="4267200"/>
          <a:ext cx="5972174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azsgcbanner_full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1167825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Load Solution: 11g CaCl</a:t>
            </a:r>
            <a:r>
              <a:rPr lang="en-US" sz="3200" baseline="-25000" dirty="0" smtClean="0">
                <a:latin typeface="Berlin Sans FB" pitchFamily="34" charset="0"/>
              </a:rPr>
              <a:t>2</a:t>
            </a:r>
            <a:r>
              <a:rPr lang="en-US" sz="3200" dirty="0" smtClean="0">
                <a:latin typeface="Berlin Sans FB" pitchFamily="34" charset="0"/>
              </a:rPr>
              <a:t>/L, </a:t>
            </a:r>
            <a:r>
              <a:rPr lang="en-US" sz="3200" dirty="0" err="1" smtClean="0">
                <a:latin typeface="Berlin Sans FB" pitchFamily="34" charset="0"/>
              </a:rPr>
              <a:t>Regenerant</a:t>
            </a:r>
            <a:r>
              <a:rPr lang="en-US" sz="3200" dirty="0" smtClean="0">
                <a:latin typeface="Berlin Sans FB" pitchFamily="34" charset="0"/>
              </a:rPr>
              <a:t>: 100g </a:t>
            </a:r>
            <a:r>
              <a:rPr lang="en-US" sz="3200" dirty="0" err="1" smtClean="0">
                <a:latin typeface="Berlin Sans FB" pitchFamily="34" charset="0"/>
              </a:rPr>
              <a:t>NaCl</a:t>
            </a:r>
            <a:r>
              <a:rPr lang="en-US" sz="3200" dirty="0" smtClean="0">
                <a:latin typeface="Berlin Sans FB" pitchFamily="34" charset="0"/>
              </a:rPr>
              <a:t>/L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324600" y="27432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Resin Capacity = 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200400"/>
            <a:ext cx="2353235" cy="1600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4267200"/>
          <a:ext cx="5486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752600"/>
          <a:ext cx="5486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azsgcbanner_full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198602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Berlin Sans FB" pitchFamily="34" charset="0"/>
              </a:rPr>
              <a:t>Load Solution: 11g CaCl</a:t>
            </a:r>
            <a:r>
              <a:rPr lang="en-US" sz="3000" baseline="-25000" dirty="0" smtClean="0">
                <a:latin typeface="Berlin Sans FB" pitchFamily="34" charset="0"/>
              </a:rPr>
              <a:t>2</a:t>
            </a:r>
            <a:r>
              <a:rPr lang="en-US" sz="3000" dirty="0" smtClean="0">
                <a:latin typeface="Berlin Sans FB" pitchFamily="34" charset="0"/>
              </a:rPr>
              <a:t>/L, </a:t>
            </a:r>
            <a:r>
              <a:rPr lang="en-US" sz="3000" dirty="0" err="1" smtClean="0">
                <a:latin typeface="Berlin Sans FB" pitchFamily="34" charset="0"/>
              </a:rPr>
              <a:t>Regenerant</a:t>
            </a:r>
            <a:r>
              <a:rPr lang="en-US" sz="3000" dirty="0" smtClean="0">
                <a:latin typeface="Berlin Sans FB" pitchFamily="34" charset="0"/>
              </a:rPr>
              <a:t>: 400g </a:t>
            </a:r>
            <a:r>
              <a:rPr lang="en-US" sz="3000" dirty="0" err="1" smtClean="0">
                <a:latin typeface="Berlin Sans FB" pitchFamily="34" charset="0"/>
              </a:rPr>
              <a:t>NaCl</a:t>
            </a:r>
            <a:r>
              <a:rPr lang="en-US" sz="3000" dirty="0" smtClean="0">
                <a:latin typeface="Berlin Sans FB" pitchFamily="34" charset="0"/>
              </a:rPr>
              <a:t>/4L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Resin Capacity = 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9" name="Picture 8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200400"/>
            <a:ext cx="2353235" cy="1600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62000" y="4267200"/>
          <a:ext cx="533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752600"/>
          <a:ext cx="533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azsgcbanner_full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98602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Berlin Sans FB" pitchFamily="34" charset="0"/>
              </a:rPr>
              <a:t>Load Solution: 2g CaCl</a:t>
            </a:r>
            <a:r>
              <a:rPr lang="en-US" sz="3000" baseline="-25000" dirty="0" smtClean="0">
                <a:latin typeface="Berlin Sans FB" pitchFamily="34" charset="0"/>
              </a:rPr>
              <a:t>2</a:t>
            </a:r>
            <a:r>
              <a:rPr lang="en-US" sz="3000" dirty="0" smtClean="0">
                <a:latin typeface="Berlin Sans FB" pitchFamily="34" charset="0"/>
              </a:rPr>
              <a:t>/L, </a:t>
            </a:r>
            <a:r>
              <a:rPr lang="en-US" sz="3000" dirty="0" err="1" smtClean="0">
                <a:latin typeface="Berlin Sans FB" pitchFamily="34" charset="0"/>
              </a:rPr>
              <a:t>Regenerant</a:t>
            </a:r>
            <a:r>
              <a:rPr lang="en-US" sz="3000" dirty="0" smtClean="0">
                <a:latin typeface="Berlin Sans FB" pitchFamily="34" charset="0"/>
              </a:rPr>
              <a:t>: 400g </a:t>
            </a:r>
            <a:r>
              <a:rPr lang="en-US" sz="3000" dirty="0" err="1" smtClean="0">
                <a:latin typeface="Berlin Sans FB" pitchFamily="34" charset="0"/>
              </a:rPr>
              <a:t>NaCl</a:t>
            </a:r>
            <a:r>
              <a:rPr lang="en-US" sz="3000" dirty="0" smtClean="0">
                <a:latin typeface="Berlin Sans FB" pitchFamily="34" charset="0"/>
              </a:rPr>
              <a:t>/4L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6172200" y="27432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Resin Capacity = 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8" name="Picture 7" descr="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200400"/>
            <a:ext cx="2388973" cy="1219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zsgcbanner_full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4727" y="1592759"/>
            <a:ext cx="3177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Future Goals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03255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Remove other ions such as Barium </a:t>
            </a:r>
          </a:p>
          <a:p>
            <a:r>
              <a:rPr lang="en-US" sz="3200" dirty="0" smtClean="0">
                <a:latin typeface="Berlin Sans FB" pitchFamily="34" charset="0"/>
              </a:rPr>
              <a:t> and Magnesium</a:t>
            </a:r>
          </a:p>
          <a:p>
            <a:endParaRPr lang="en-US" sz="3200" dirty="0" smtClean="0"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Design and apply model of removing </a:t>
            </a:r>
          </a:p>
          <a:p>
            <a:r>
              <a:rPr lang="en-US" sz="3200" dirty="0" smtClean="0">
                <a:latin typeface="Berlin Sans FB" pitchFamily="34" charset="0"/>
              </a:rPr>
              <a:t> other ions from </a:t>
            </a:r>
            <a:r>
              <a:rPr lang="en-US" sz="3200" dirty="0" err="1" smtClean="0">
                <a:latin typeface="Berlin Sans FB" pitchFamily="34" charset="0"/>
              </a:rPr>
              <a:t>Regenerant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315200" cy="2849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Special Thanks to Dr. Wendell </a:t>
            </a:r>
            <a:r>
              <a:rPr lang="en-US" sz="2400" dirty="0" err="1" smtClean="0">
                <a:latin typeface="Berlin Sans FB" pitchFamily="34" charset="0"/>
              </a:rPr>
              <a:t>Ela</a:t>
            </a:r>
            <a:r>
              <a:rPr lang="en-US" sz="2400" dirty="0" smtClean="0">
                <a:latin typeface="Berlin Sans FB" pitchFamily="34" charset="0"/>
              </a:rPr>
              <a:t>, Dr. Barron Orr, </a:t>
            </a:r>
          </a:p>
          <a:p>
            <a:pPr>
              <a:buNone/>
            </a:pPr>
            <a:r>
              <a:rPr lang="en-US" sz="2400" dirty="0" smtClean="0">
                <a:latin typeface="Berlin Sans FB" pitchFamily="34" charset="0"/>
              </a:rPr>
              <a:t>    </a:t>
            </a:r>
            <a:r>
              <a:rPr lang="en-US" sz="2400" dirty="0" err="1" smtClean="0">
                <a:latin typeface="Berlin Sans FB" pitchFamily="34" charset="0"/>
              </a:rPr>
              <a:t>Ornella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Nkurunziza</a:t>
            </a:r>
            <a:r>
              <a:rPr lang="en-US" sz="2400" dirty="0" smtClean="0">
                <a:latin typeface="Berlin Sans FB" pitchFamily="34" charset="0"/>
              </a:rPr>
              <a:t>, and Justin Nixon (U of A)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4" name="Picture 3" descr="azsgcbanner_full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1143000"/>
            <a:ext cx="2638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Questions?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1905000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Acknowledgements: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7620000" cy="33528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Research Objective</a:t>
            </a:r>
            <a:r>
              <a:rPr lang="en-US" sz="4800" u="sng" dirty="0" smtClean="0">
                <a:latin typeface="Berlin Sans FB" pitchFamily="34" charset="0"/>
              </a:rPr>
              <a:t> </a:t>
            </a:r>
            <a:endParaRPr lang="en-US" sz="4800" u="sng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98443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Prove that Ion Exchange works as a 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3200" dirty="0" smtClean="0">
                <a:latin typeface="Berlin Sans FB" pitchFamily="34" charset="0"/>
              </a:rPr>
              <a:t>  pre-treatment to Reverse Osmosis</a:t>
            </a:r>
          </a:p>
          <a:p>
            <a:pPr>
              <a:buClr>
                <a:schemeClr val="tx1"/>
              </a:buClr>
              <a:buSzPct val="150000"/>
            </a:pPr>
            <a:endParaRPr lang="en-US" sz="3200" dirty="0" smtClean="0">
              <a:latin typeface="Berlin Sans FB" pitchFamily="34" charset="0"/>
            </a:endParaRP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Show that the Ion Exchange column can be 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3200" dirty="0" smtClean="0">
                <a:latin typeface="Berlin Sans FB" pitchFamily="34" charset="0"/>
              </a:rPr>
              <a:t>  regenerated</a:t>
            </a:r>
          </a:p>
          <a:p>
            <a:pPr>
              <a:buClr>
                <a:schemeClr val="tx1"/>
              </a:buClr>
              <a:buSzPct val="150000"/>
            </a:pPr>
            <a:endParaRPr lang="en-US" sz="3200" dirty="0" smtClean="0">
              <a:latin typeface="Berlin Sans FB" pitchFamily="34" charset="0"/>
            </a:endParaRP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Show that the </a:t>
            </a:r>
            <a:r>
              <a:rPr lang="en-US" sz="3200" dirty="0" err="1" smtClean="0">
                <a:latin typeface="Berlin Sans FB" pitchFamily="34" charset="0"/>
              </a:rPr>
              <a:t>Regenerant</a:t>
            </a:r>
            <a:r>
              <a:rPr lang="en-US" sz="3200" dirty="0" smtClean="0">
                <a:latin typeface="Berlin Sans FB" pitchFamily="34" charset="0"/>
              </a:rPr>
              <a:t> can be recycled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50000"/>
            </a:pPr>
            <a:endParaRPr lang="en-US" sz="3200" dirty="0" smtClean="0">
              <a:latin typeface="Berlin Sans FB" pitchFamily="34" charset="0"/>
            </a:endParaRPr>
          </a:p>
        </p:txBody>
      </p:sp>
      <p:pic>
        <p:nvPicPr>
          <p:cNvPr id="4" name="Picture 3" descr="azsgcbanner_ful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Berlin Sans FB" pitchFamily="34" charset="0"/>
              </a:rPr>
              <a:t>Tucson Water Sources and  Demand Projections</a:t>
            </a:r>
            <a:endParaRPr lang="en-US" sz="3400" dirty="0">
              <a:latin typeface="Berlin Sans FB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63700" y="2393950"/>
            <a:ext cx="6418263" cy="33670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663700" y="5424488"/>
            <a:ext cx="6418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663700" y="5087938"/>
            <a:ext cx="6418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663700" y="4751388"/>
            <a:ext cx="6418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663700" y="4414838"/>
            <a:ext cx="6418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663700" y="407670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663700" y="374015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663700" y="340360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63700" y="306705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63700" y="273050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663700" y="2393950"/>
            <a:ext cx="641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663700" y="2393950"/>
            <a:ext cx="6418263" cy="336708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663700" y="5351463"/>
            <a:ext cx="6418263" cy="409575"/>
          </a:xfrm>
          <a:custGeom>
            <a:avLst/>
            <a:gdLst>
              <a:gd name="T0" fmla="*/ 0 w 4043"/>
              <a:gd name="T1" fmla="*/ 0 h 258"/>
              <a:gd name="T2" fmla="*/ 2147483647 w 4043"/>
              <a:gd name="T3" fmla="*/ 0 h 258"/>
              <a:gd name="T4" fmla="*/ 2147483647 w 4043"/>
              <a:gd name="T5" fmla="*/ 0 h 258"/>
              <a:gd name="T6" fmla="*/ 2147483647 w 4043"/>
              <a:gd name="T7" fmla="*/ 0 h 258"/>
              <a:gd name="T8" fmla="*/ 2147483647 w 4043"/>
              <a:gd name="T9" fmla="*/ 0 h 258"/>
              <a:gd name="T10" fmla="*/ 2147483647 w 4043"/>
              <a:gd name="T11" fmla="*/ 0 h 258"/>
              <a:gd name="T12" fmla="*/ 2147483647 w 4043"/>
              <a:gd name="T13" fmla="*/ 0 h 258"/>
              <a:gd name="T14" fmla="*/ 2147483647 w 4043"/>
              <a:gd name="T15" fmla="*/ 0 h 258"/>
              <a:gd name="T16" fmla="*/ 2147483647 w 4043"/>
              <a:gd name="T17" fmla="*/ 0 h 258"/>
              <a:gd name="T18" fmla="*/ 2147483647 w 4043"/>
              <a:gd name="T19" fmla="*/ 0 h 258"/>
              <a:gd name="T20" fmla="*/ 2147483647 w 4043"/>
              <a:gd name="T21" fmla="*/ 0 h 258"/>
              <a:gd name="T22" fmla="*/ 2147483647 w 4043"/>
              <a:gd name="T23" fmla="*/ 0 h 258"/>
              <a:gd name="T24" fmla="*/ 2147483647 w 4043"/>
              <a:gd name="T25" fmla="*/ 0 h 258"/>
              <a:gd name="T26" fmla="*/ 2147483647 w 4043"/>
              <a:gd name="T27" fmla="*/ 0 h 258"/>
              <a:gd name="T28" fmla="*/ 2147483647 w 4043"/>
              <a:gd name="T29" fmla="*/ 0 h 258"/>
              <a:gd name="T30" fmla="*/ 2147483647 w 4043"/>
              <a:gd name="T31" fmla="*/ 0 h 258"/>
              <a:gd name="T32" fmla="*/ 2147483647 w 4043"/>
              <a:gd name="T33" fmla="*/ 0 h 258"/>
              <a:gd name="T34" fmla="*/ 2147483647 w 4043"/>
              <a:gd name="T35" fmla="*/ 0 h 258"/>
              <a:gd name="T36" fmla="*/ 2147483647 w 4043"/>
              <a:gd name="T37" fmla="*/ 0 h 258"/>
              <a:gd name="T38" fmla="*/ 2147483647 w 4043"/>
              <a:gd name="T39" fmla="*/ 0 h 258"/>
              <a:gd name="T40" fmla="*/ 2147483647 w 4043"/>
              <a:gd name="T41" fmla="*/ 0 h 258"/>
              <a:gd name="T42" fmla="*/ 2147483647 w 4043"/>
              <a:gd name="T43" fmla="*/ 2147483647 h 258"/>
              <a:gd name="T44" fmla="*/ 2147483647 w 4043"/>
              <a:gd name="T45" fmla="*/ 2147483647 h 258"/>
              <a:gd name="T46" fmla="*/ 2147483647 w 4043"/>
              <a:gd name="T47" fmla="*/ 2147483647 h 258"/>
              <a:gd name="T48" fmla="*/ 2147483647 w 4043"/>
              <a:gd name="T49" fmla="*/ 2147483647 h 258"/>
              <a:gd name="T50" fmla="*/ 2147483647 w 4043"/>
              <a:gd name="T51" fmla="*/ 2147483647 h 258"/>
              <a:gd name="T52" fmla="*/ 2147483647 w 4043"/>
              <a:gd name="T53" fmla="*/ 2147483647 h 258"/>
              <a:gd name="T54" fmla="*/ 2147483647 w 4043"/>
              <a:gd name="T55" fmla="*/ 2147483647 h 258"/>
              <a:gd name="T56" fmla="*/ 2147483647 w 4043"/>
              <a:gd name="T57" fmla="*/ 2147483647 h 258"/>
              <a:gd name="T58" fmla="*/ 2147483647 w 4043"/>
              <a:gd name="T59" fmla="*/ 2147483647 h 258"/>
              <a:gd name="T60" fmla="*/ 2147483647 w 4043"/>
              <a:gd name="T61" fmla="*/ 2147483647 h 258"/>
              <a:gd name="T62" fmla="*/ 2147483647 w 4043"/>
              <a:gd name="T63" fmla="*/ 2147483647 h 258"/>
              <a:gd name="T64" fmla="*/ 2147483647 w 4043"/>
              <a:gd name="T65" fmla="*/ 2147483647 h 258"/>
              <a:gd name="T66" fmla="*/ 2147483647 w 4043"/>
              <a:gd name="T67" fmla="*/ 2147483647 h 258"/>
              <a:gd name="T68" fmla="*/ 2147483647 w 4043"/>
              <a:gd name="T69" fmla="*/ 2147483647 h 258"/>
              <a:gd name="T70" fmla="*/ 2147483647 w 4043"/>
              <a:gd name="T71" fmla="*/ 2147483647 h 258"/>
              <a:gd name="T72" fmla="*/ 2147483647 w 4043"/>
              <a:gd name="T73" fmla="*/ 2147483647 h 258"/>
              <a:gd name="T74" fmla="*/ 2147483647 w 4043"/>
              <a:gd name="T75" fmla="*/ 2147483647 h 258"/>
              <a:gd name="T76" fmla="*/ 2147483647 w 4043"/>
              <a:gd name="T77" fmla="*/ 2147483647 h 258"/>
              <a:gd name="T78" fmla="*/ 2147483647 w 4043"/>
              <a:gd name="T79" fmla="*/ 2147483647 h 258"/>
              <a:gd name="T80" fmla="*/ 2147483647 w 4043"/>
              <a:gd name="T81" fmla="*/ 2147483647 h 258"/>
              <a:gd name="T82" fmla="*/ 2147483647 w 4043"/>
              <a:gd name="T83" fmla="*/ 2147483647 h 2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258"/>
              <a:gd name="T128" fmla="*/ 4043 w 4043"/>
              <a:gd name="T129" fmla="*/ 258 h 2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258">
                <a:moveTo>
                  <a:pt x="0" y="258"/>
                </a:moveTo>
                <a:lnTo>
                  <a:pt x="0" y="0"/>
                </a:lnTo>
                <a:lnTo>
                  <a:pt x="99" y="0"/>
                </a:lnTo>
                <a:lnTo>
                  <a:pt x="197" y="0"/>
                </a:lnTo>
                <a:lnTo>
                  <a:pt x="295" y="0"/>
                </a:lnTo>
                <a:lnTo>
                  <a:pt x="394" y="0"/>
                </a:lnTo>
                <a:lnTo>
                  <a:pt x="493" y="0"/>
                </a:lnTo>
                <a:lnTo>
                  <a:pt x="592" y="0"/>
                </a:lnTo>
                <a:lnTo>
                  <a:pt x="689" y="0"/>
                </a:lnTo>
                <a:lnTo>
                  <a:pt x="788" y="0"/>
                </a:lnTo>
                <a:lnTo>
                  <a:pt x="887" y="0"/>
                </a:lnTo>
                <a:lnTo>
                  <a:pt x="986" y="0"/>
                </a:lnTo>
                <a:lnTo>
                  <a:pt x="1084" y="0"/>
                </a:lnTo>
                <a:lnTo>
                  <a:pt x="1183" y="0"/>
                </a:lnTo>
                <a:lnTo>
                  <a:pt x="1282" y="0"/>
                </a:lnTo>
                <a:lnTo>
                  <a:pt x="1381" y="0"/>
                </a:lnTo>
                <a:lnTo>
                  <a:pt x="1478" y="0"/>
                </a:lnTo>
                <a:lnTo>
                  <a:pt x="1577" y="0"/>
                </a:lnTo>
                <a:lnTo>
                  <a:pt x="1676" y="0"/>
                </a:lnTo>
                <a:lnTo>
                  <a:pt x="1775" y="0"/>
                </a:lnTo>
                <a:lnTo>
                  <a:pt x="1873" y="0"/>
                </a:lnTo>
                <a:lnTo>
                  <a:pt x="1972" y="0"/>
                </a:lnTo>
                <a:lnTo>
                  <a:pt x="2071" y="0"/>
                </a:lnTo>
                <a:lnTo>
                  <a:pt x="2170" y="0"/>
                </a:lnTo>
                <a:lnTo>
                  <a:pt x="2267" y="0"/>
                </a:lnTo>
                <a:lnTo>
                  <a:pt x="2366" y="0"/>
                </a:lnTo>
                <a:lnTo>
                  <a:pt x="2465" y="0"/>
                </a:lnTo>
                <a:lnTo>
                  <a:pt x="2564" y="0"/>
                </a:lnTo>
                <a:lnTo>
                  <a:pt x="2662" y="0"/>
                </a:lnTo>
                <a:lnTo>
                  <a:pt x="2761" y="0"/>
                </a:lnTo>
                <a:lnTo>
                  <a:pt x="2860" y="0"/>
                </a:lnTo>
                <a:lnTo>
                  <a:pt x="2959" y="0"/>
                </a:lnTo>
                <a:lnTo>
                  <a:pt x="3056" y="0"/>
                </a:lnTo>
                <a:lnTo>
                  <a:pt x="3155" y="0"/>
                </a:lnTo>
                <a:lnTo>
                  <a:pt x="3254" y="0"/>
                </a:lnTo>
                <a:lnTo>
                  <a:pt x="3353" y="0"/>
                </a:lnTo>
                <a:lnTo>
                  <a:pt x="3451" y="0"/>
                </a:lnTo>
                <a:lnTo>
                  <a:pt x="3549" y="0"/>
                </a:lnTo>
                <a:lnTo>
                  <a:pt x="3648" y="0"/>
                </a:lnTo>
                <a:lnTo>
                  <a:pt x="3747" y="0"/>
                </a:lnTo>
                <a:lnTo>
                  <a:pt x="3845" y="0"/>
                </a:lnTo>
                <a:lnTo>
                  <a:pt x="3944" y="0"/>
                </a:lnTo>
                <a:lnTo>
                  <a:pt x="4043" y="0"/>
                </a:lnTo>
                <a:lnTo>
                  <a:pt x="4043" y="258"/>
                </a:lnTo>
                <a:lnTo>
                  <a:pt x="3944" y="258"/>
                </a:lnTo>
                <a:lnTo>
                  <a:pt x="3845" y="258"/>
                </a:lnTo>
                <a:lnTo>
                  <a:pt x="3747" y="258"/>
                </a:lnTo>
                <a:lnTo>
                  <a:pt x="3648" y="258"/>
                </a:lnTo>
                <a:lnTo>
                  <a:pt x="3549" y="258"/>
                </a:lnTo>
                <a:lnTo>
                  <a:pt x="3451" y="258"/>
                </a:lnTo>
                <a:lnTo>
                  <a:pt x="3353" y="258"/>
                </a:lnTo>
                <a:lnTo>
                  <a:pt x="3254" y="258"/>
                </a:lnTo>
                <a:lnTo>
                  <a:pt x="3155" y="258"/>
                </a:lnTo>
                <a:lnTo>
                  <a:pt x="3056" y="258"/>
                </a:lnTo>
                <a:lnTo>
                  <a:pt x="2959" y="258"/>
                </a:lnTo>
                <a:lnTo>
                  <a:pt x="2860" y="258"/>
                </a:lnTo>
                <a:lnTo>
                  <a:pt x="2761" y="258"/>
                </a:lnTo>
                <a:lnTo>
                  <a:pt x="2662" y="258"/>
                </a:lnTo>
                <a:lnTo>
                  <a:pt x="2564" y="258"/>
                </a:lnTo>
                <a:lnTo>
                  <a:pt x="2465" y="258"/>
                </a:lnTo>
                <a:lnTo>
                  <a:pt x="2366" y="258"/>
                </a:lnTo>
                <a:lnTo>
                  <a:pt x="2267" y="258"/>
                </a:lnTo>
                <a:lnTo>
                  <a:pt x="2170" y="258"/>
                </a:lnTo>
                <a:lnTo>
                  <a:pt x="2071" y="258"/>
                </a:lnTo>
                <a:lnTo>
                  <a:pt x="1972" y="258"/>
                </a:lnTo>
                <a:lnTo>
                  <a:pt x="1873" y="258"/>
                </a:lnTo>
                <a:lnTo>
                  <a:pt x="1775" y="258"/>
                </a:lnTo>
                <a:lnTo>
                  <a:pt x="1676" y="258"/>
                </a:lnTo>
                <a:lnTo>
                  <a:pt x="1577" y="258"/>
                </a:lnTo>
                <a:lnTo>
                  <a:pt x="1478" y="258"/>
                </a:lnTo>
                <a:lnTo>
                  <a:pt x="1381" y="258"/>
                </a:lnTo>
                <a:lnTo>
                  <a:pt x="1282" y="258"/>
                </a:lnTo>
                <a:lnTo>
                  <a:pt x="1183" y="258"/>
                </a:lnTo>
                <a:lnTo>
                  <a:pt x="1084" y="258"/>
                </a:lnTo>
                <a:lnTo>
                  <a:pt x="986" y="258"/>
                </a:lnTo>
                <a:lnTo>
                  <a:pt x="887" y="258"/>
                </a:lnTo>
                <a:lnTo>
                  <a:pt x="788" y="258"/>
                </a:lnTo>
                <a:lnTo>
                  <a:pt x="689" y="258"/>
                </a:lnTo>
                <a:lnTo>
                  <a:pt x="592" y="258"/>
                </a:lnTo>
                <a:lnTo>
                  <a:pt x="493" y="258"/>
                </a:lnTo>
                <a:lnTo>
                  <a:pt x="394" y="258"/>
                </a:lnTo>
                <a:lnTo>
                  <a:pt x="295" y="258"/>
                </a:lnTo>
                <a:lnTo>
                  <a:pt x="197" y="258"/>
                </a:lnTo>
                <a:lnTo>
                  <a:pt x="99" y="258"/>
                </a:lnTo>
                <a:lnTo>
                  <a:pt x="0" y="258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663700" y="3584575"/>
            <a:ext cx="6418263" cy="1766888"/>
          </a:xfrm>
          <a:custGeom>
            <a:avLst/>
            <a:gdLst>
              <a:gd name="T0" fmla="*/ 0 w 4043"/>
              <a:gd name="T1" fmla="*/ 2147483647 h 1113"/>
              <a:gd name="T2" fmla="*/ 2147483647 w 4043"/>
              <a:gd name="T3" fmla="*/ 2147483647 h 1113"/>
              <a:gd name="T4" fmla="*/ 2147483647 w 4043"/>
              <a:gd name="T5" fmla="*/ 2147483647 h 1113"/>
              <a:gd name="T6" fmla="*/ 2147483647 w 4043"/>
              <a:gd name="T7" fmla="*/ 2147483647 h 1113"/>
              <a:gd name="T8" fmla="*/ 2147483647 w 4043"/>
              <a:gd name="T9" fmla="*/ 2147483647 h 1113"/>
              <a:gd name="T10" fmla="*/ 2147483647 w 4043"/>
              <a:gd name="T11" fmla="*/ 2147483647 h 1113"/>
              <a:gd name="T12" fmla="*/ 2147483647 w 4043"/>
              <a:gd name="T13" fmla="*/ 2147483647 h 1113"/>
              <a:gd name="T14" fmla="*/ 2147483647 w 4043"/>
              <a:gd name="T15" fmla="*/ 2147483647 h 1113"/>
              <a:gd name="T16" fmla="*/ 2147483647 w 4043"/>
              <a:gd name="T17" fmla="*/ 2147483647 h 1113"/>
              <a:gd name="T18" fmla="*/ 2147483647 w 4043"/>
              <a:gd name="T19" fmla="*/ 2147483647 h 1113"/>
              <a:gd name="T20" fmla="*/ 2147483647 w 4043"/>
              <a:gd name="T21" fmla="*/ 2147483647 h 1113"/>
              <a:gd name="T22" fmla="*/ 2147483647 w 4043"/>
              <a:gd name="T23" fmla="*/ 2147483647 h 1113"/>
              <a:gd name="T24" fmla="*/ 2147483647 w 4043"/>
              <a:gd name="T25" fmla="*/ 2147483647 h 1113"/>
              <a:gd name="T26" fmla="*/ 2147483647 w 4043"/>
              <a:gd name="T27" fmla="*/ 2147483647 h 1113"/>
              <a:gd name="T28" fmla="*/ 2147483647 w 4043"/>
              <a:gd name="T29" fmla="*/ 2147483647 h 1113"/>
              <a:gd name="T30" fmla="*/ 2147483647 w 4043"/>
              <a:gd name="T31" fmla="*/ 2147483647 h 1113"/>
              <a:gd name="T32" fmla="*/ 2147483647 w 4043"/>
              <a:gd name="T33" fmla="*/ 2147483647 h 1113"/>
              <a:gd name="T34" fmla="*/ 2147483647 w 4043"/>
              <a:gd name="T35" fmla="*/ 2147483647 h 1113"/>
              <a:gd name="T36" fmla="*/ 2147483647 w 4043"/>
              <a:gd name="T37" fmla="*/ 0 h 1113"/>
              <a:gd name="T38" fmla="*/ 2147483647 w 4043"/>
              <a:gd name="T39" fmla="*/ 2147483647 h 1113"/>
              <a:gd name="T40" fmla="*/ 2147483647 w 4043"/>
              <a:gd name="T41" fmla="*/ 2147483647 h 1113"/>
              <a:gd name="T42" fmla="*/ 2147483647 w 4043"/>
              <a:gd name="T43" fmla="*/ 2147483647 h 1113"/>
              <a:gd name="T44" fmla="*/ 2147483647 w 4043"/>
              <a:gd name="T45" fmla="*/ 2147483647 h 1113"/>
              <a:gd name="T46" fmla="*/ 2147483647 w 4043"/>
              <a:gd name="T47" fmla="*/ 2147483647 h 1113"/>
              <a:gd name="T48" fmla="*/ 2147483647 w 4043"/>
              <a:gd name="T49" fmla="*/ 2147483647 h 1113"/>
              <a:gd name="T50" fmla="*/ 2147483647 w 4043"/>
              <a:gd name="T51" fmla="*/ 2147483647 h 1113"/>
              <a:gd name="T52" fmla="*/ 2147483647 w 4043"/>
              <a:gd name="T53" fmla="*/ 2147483647 h 1113"/>
              <a:gd name="T54" fmla="*/ 2147483647 w 4043"/>
              <a:gd name="T55" fmla="*/ 2147483647 h 1113"/>
              <a:gd name="T56" fmla="*/ 2147483647 w 4043"/>
              <a:gd name="T57" fmla="*/ 2147483647 h 1113"/>
              <a:gd name="T58" fmla="*/ 2147483647 w 4043"/>
              <a:gd name="T59" fmla="*/ 2147483647 h 1113"/>
              <a:gd name="T60" fmla="*/ 2147483647 w 4043"/>
              <a:gd name="T61" fmla="*/ 2147483647 h 1113"/>
              <a:gd name="T62" fmla="*/ 2147483647 w 4043"/>
              <a:gd name="T63" fmla="*/ 2147483647 h 1113"/>
              <a:gd name="T64" fmla="*/ 2147483647 w 4043"/>
              <a:gd name="T65" fmla="*/ 2147483647 h 1113"/>
              <a:gd name="T66" fmla="*/ 2147483647 w 4043"/>
              <a:gd name="T67" fmla="*/ 2147483647 h 1113"/>
              <a:gd name="T68" fmla="*/ 2147483647 w 4043"/>
              <a:gd name="T69" fmla="*/ 2147483647 h 1113"/>
              <a:gd name="T70" fmla="*/ 2147483647 w 4043"/>
              <a:gd name="T71" fmla="*/ 2147483647 h 1113"/>
              <a:gd name="T72" fmla="*/ 2147483647 w 4043"/>
              <a:gd name="T73" fmla="*/ 2147483647 h 1113"/>
              <a:gd name="T74" fmla="*/ 2147483647 w 4043"/>
              <a:gd name="T75" fmla="*/ 2147483647 h 1113"/>
              <a:gd name="T76" fmla="*/ 2147483647 w 4043"/>
              <a:gd name="T77" fmla="*/ 2147483647 h 1113"/>
              <a:gd name="T78" fmla="*/ 2147483647 w 4043"/>
              <a:gd name="T79" fmla="*/ 2147483647 h 1113"/>
              <a:gd name="T80" fmla="*/ 2147483647 w 4043"/>
              <a:gd name="T81" fmla="*/ 2147483647 h 1113"/>
              <a:gd name="T82" fmla="*/ 2147483647 w 4043"/>
              <a:gd name="T83" fmla="*/ 2147483647 h 1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113"/>
              <a:gd name="T128" fmla="*/ 4043 w 4043"/>
              <a:gd name="T129" fmla="*/ 1113 h 1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113">
                <a:moveTo>
                  <a:pt x="0" y="1113"/>
                </a:moveTo>
                <a:lnTo>
                  <a:pt x="0" y="1113"/>
                </a:lnTo>
                <a:lnTo>
                  <a:pt x="99" y="1113"/>
                </a:lnTo>
                <a:lnTo>
                  <a:pt x="197" y="1113"/>
                </a:lnTo>
                <a:lnTo>
                  <a:pt x="295" y="1113"/>
                </a:lnTo>
                <a:lnTo>
                  <a:pt x="394" y="1113"/>
                </a:lnTo>
                <a:lnTo>
                  <a:pt x="493" y="1113"/>
                </a:lnTo>
                <a:lnTo>
                  <a:pt x="592" y="1113"/>
                </a:lnTo>
                <a:lnTo>
                  <a:pt x="689" y="1113"/>
                </a:lnTo>
                <a:lnTo>
                  <a:pt x="788" y="1113"/>
                </a:lnTo>
                <a:lnTo>
                  <a:pt x="887" y="905"/>
                </a:lnTo>
                <a:lnTo>
                  <a:pt x="986" y="1009"/>
                </a:lnTo>
                <a:lnTo>
                  <a:pt x="1084" y="1070"/>
                </a:lnTo>
                <a:lnTo>
                  <a:pt x="1183" y="1030"/>
                </a:lnTo>
                <a:lnTo>
                  <a:pt x="1282" y="973"/>
                </a:lnTo>
                <a:lnTo>
                  <a:pt x="1381" y="914"/>
                </a:lnTo>
                <a:lnTo>
                  <a:pt x="1478" y="879"/>
                </a:lnTo>
                <a:lnTo>
                  <a:pt x="1577" y="797"/>
                </a:lnTo>
                <a:lnTo>
                  <a:pt x="1676" y="727"/>
                </a:lnTo>
                <a:lnTo>
                  <a:pt x="1775" y="648"/>
                </a:lnTo>
                <a:lnTo>
                  <a:pt x="1873" y="537"/>
                </a:lnTo>
                <a:lnTo>
                  <a:pt x="1972" y="414"/>
                </a:lnTo>
                <a:lnTo>
                  <a:pt x="2071" y="281"/>
                </a:lnTo>
                <a:lnTo>
                  <a:pt x="2170" y="265"/>
                </a:lnTo>
                <a:lnTo>
                  <a:pt x="2267" y="243"/>
                </a:lnTo>
                <a:lnTo>
                  <a:pt x="2366" y="223"/>
                </a:lnTo>
                <a:lnTo>
                  <a:pt x="2465" y="205"/>
                </a:lnTo>
                <a:lnTo>
                  <a:pt x="2564" y="188"/>
                </a:lnTo>
                <a:lnTo>
                  <a:pt x="2662" y="167"/>
                </a:lnTo>
                <a:lnTo>
                  <a:pt x="2761" y="150"/>
                </a:lnTo>
                <a:lnTo>
                  <a:pt x="2860" y="133"/>
                </a:lnTo>
                <a:lnTo>
                  <a:pt x="2959" y="111"/>
                </a:lnTo>
                <a:lnTo>
                  <a:pt x="3056" y="94"/>
                </a:lnTo>
                <a:lnTo>
                  <a:pt x="3155" y="73"/>
                </a:lnTo>
                <a:lnTo>
                  <a:pt x="3254" y="53"/>
                </a:lnTo>
                <a:lnTo>
                  <a:pt x="3353" y="35"/>
                </a:lnTo>
                <a:lnTo>
                  <a:pt x="3451" y="19"/>
                </a:lnTo>
                <a:lnTo>
                  <a:pt x="3549" y="0"/>
                </a:lnTo>
                <a:lnTo>
                  <a:pt x="3648" y="1"/>
                </a:lnTo>
                <a:lnTo>
                  <a:pt x="3747" y="1"/>
                </a:lnTo>
                <a:lnTo>
                  <a:pt x="3845" y="1"/>
                </a:lnTo>
                <a:lnTo>
                  <a:pt x="3944" y="1"/>
                </a:lnTo>
                <a:lnTo>
                  <a:pt x="4043" y="0"/>
                </a:lnTo>
                <a:lnTo>
                  <a:pt x="4043" y="1113"/>
                </a:lnTo>
                <a:lnTo>
                  <a:pt x="3944" y="1113"/>
                </a:lnTo>
                <a:lnTo>
                  <a:pt x="3845" y="1113"/>
                </a:lnTo>
                <a:lnTo>
                  <a:pt x="3747" y="1113"/>
                </a:lnTo>
                <a:lnTo>
                  <a:pt x="3648" y="1113"/>
                </a:lnTo>
                <a:lnTo>
                  <a:pt x="3549" y="1113"/>
                </a:lnTo>
                <a:lnTo>
                  <a:pt x="3451" y="1113"/>
                </a:lnTo>
                <a:lnTo>
                  <a:pt x="3353" y="1113"/>
                </a:lnTo>
                <a:lnTo>
                  <a:pt x="3254" y="1113"/>
                </a:lnTo>
                <a:lnTo>
                  <a:pt x="3155" y="1113"/>
                </a:lnTo>
                <a:lnTo>
                  <a:pt x="3056" y="1113"/>
                </a:lnTo>
                <a:lnTo>
                  <a:pt x="2959" y="1113"/>
                </a:lnTo>
                <a:lnTo>
                  <a:pt x="2860" y="1113"/>
                </a:lnTo>
                <a:lnTo>
                  <a:pt x="2761" y="1113"/>
                </a:lnTo>
                <a:lnTo>
                  <a:pt x="2662" y="1113"/>
                </a:lnTo>
                <a:lnTo>
                  <a:pt x="2564" y="1113"/>
                </a:lnTo>
                <a:lnTo>
                  <a:pt x="2465" y="1113"/>
                </a:lnTo>
                <a:lnTo>
                  <a:pt x="2366" y="1113"/>
                </a:lnTo>
                <a:lnTo>
                  <a:pt x="2267" y="1113"/>
                </a:lnTo>
                <a:lnTo>
                  <a:pt x="2170" y="1113"/>
                </a:lnTo>
                <a:lnTo>
                  <a:pt x="2071" y="1113"/>
                </a:lnTo>
                <a:lnTo>
                  <a:pt x="1972" y="1113"/>
                </a:lnTo>
                <a:lnTo>
                  <a:pt x="1873" y="1113"/>
                </a:lnTo>
                <a:lnTo>
                  <a:pt x="1775" y="1113"/>
                </a:lnTo>
                <a:lnTo>
                  <a:pt x="1676" y="1113"/>
                </a:lnTo>
                <a:lnTo>
                  <a:pt x="1577" y="1113"/>
                </a:lnTo>
                <a:lnTo>
                  <a:pt x="1478" y="1113"/>
                </a:lnTo>
                <a:lnTo>
                  <a:pt x="1381" y="1113"/>
                </a:lnTo>
                <a:lnTo>
                  <a:pt x="1282" y="1113"/>
                </a:lnTo>
                <a:lnTo>
                  <a:pt x="1183" y="1113"/>
                </a:lnTo>
                <a:lnTo>
                  <a:pt x="1084" y="1113"/>
                </a:lnTo>
                <a:lnTo>
                  <a:pt x="986" y="1113"/>
                </a:lnTo>
                <a:lnTo>
                  <a:pt x="887" y="1113"/>
                </a:lnTo>
                <a:lnTo>
                  <a:pt x="788" y="1113"/>
                </a:lnTo>
                <a:lnTo>
                  <a:pt x="689" y="1113"/>
                </a:lnTo>
                <a:lnTo>
                  <a:pt x="592" y="1113"/>
                </a:lnTo>
                <a:lnTo>
                  <a:pt x="493" y="1113"/>
                </a:lnTo>
                <a:lnTo>
                  <a:pt x="394" y="1113"/>
                </a:lnTo>
                <a:lnTo>
                  <a:pt x="295" y="1113"/>
                </a:lnTo>
                <a:lnTo>
                  <a:pt x="197" y="1113"/>
                </a:lnTo>
                <a:lnTo>
                  <a:pt x="99" y="1113"/>
                </a:lnTo>
                <a:lnTo>
                  <a:pt x="0" y="1113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663700" y="3373438"/>
            <a:ext cx="6418263" cy="1978025"/>
          </a:xfrm>
          <a:custGeom>
            <a:avLst/>
            <a:gdLst>
              <a:gd name="T0" fmla="*/ 0 w 4043"/>
              <a:gd name="T1" fmla="*/ 2147483647 h 1246"/>
              <a:gd name="T2" fmla="*/ 2147483647 w 4043"/>
              <a:gd name="T3" fmla="*/ 2147483647 h 1246"/>
              <a:gd name="T4" fmla="*/ 2147483647 w 4043"/>
              <a:gd name="T5" fmla="*/ 2147483647 h 1246"/>
              <a:gd name="T6" fmla="*/ 2147483647 w 4043"/>
              <a:gd name="T7" fmla="*/ 2147483647 h 1246"/>
              <a:gd name="T8" fmla="*/ 2147483647 w 4043"/>
              <a:gd name="T9" fmla="*/ 2147483647 h 1246"/>
              <a:gd name="T10" fmla="*/ 2147483647 w 4043"/>
              <a:gd name="T11" fmla="*/ 2147483647 h 1246"/>
              <a:gd name="T12" fmla="*/ 2147483647 w 4043"/>
              <a:gd name="T13" fmla="*/ 2147483647 h 1246"/>
              <a:gd name="T14" fmla="*/ 2147483647 w 4043"/>
              <a:gd name="T15" fmla="*/ 2147483647 h 1246"/>
              <a:gd name="T16" fmla="*/ 2147483647 w 4043"/>
              <a:gd name="T17" fmla="*/ 2147483647 h 1246"/>
              <a:gd name="T18" fmla="*/ 2147483647 w 4043"/>
              <a:gd name="T19" fmla="*/ 2147483647 h 1246"/>
              <a:gd name="T20" fmla="*/ 2147483647 w 4043"/>
              <a:gd name="T21" fmla="*/ 2147483647 h 1246"/>
              <a:gd name="T22" fmla="*/ 2147483647 w 4043"/>
              <a:gd name="T23" fmla="*/ 2147483647 h 1246"/>
              <a:gd name="T24" fmla="*/ 2147483647 w 4043"/>
              <a:gd name="T25" fmla="*/ 2147483647 h 1246"/>
              <a:gd name="T26" fmla="*/ 2147483647 w 4043"/>
              <a:gd name="T27" fmla="*/ 2147483647 h 1246"/>
              <a:gd name="T28" fmla="*/ 2147483647 w 4043"/>
              <a:gd name="T29" fmla="*/ 2147483647 h 1246"/>
              <a:gd name="T30" fmla="*/ 2147483647 w 4043"/>
              <a:gd name="T31" fmla="*/ 2147483647 h 1246"/>
              <a:gd name="T32" fmla="*/ 2147483647 w 4043"/>
              <a:gd name="T33" fmla="*/ 2147483647 h 1246"/>
              <a:gd name="T34" fmla="*/ 2147483647 w 4043"/>
              <a:gd name="T35" fmla="*/ 2147483647 h 1246"/>
              <a:gd name="T36" fmla="*/ 2147483647 w 4043"/>
              <a:gd name="T37" fmla="*/ 2147483647 h 1246"/>
              <a:gd name="T38" fmla="*/ 2147483647 w 4043"/>
              <a:gd name="T39" fmla="*/ 2147483647 h 1246"/>
              <a:gd name="T40" fmla="*/ 2147483647 w 4043"/>
              <a:gd name="T41" fmla="*/ 2147483647 h 1246"/>
              <a:gd name="T42" fmla="*/ 2147483647 w 4043"/>
              <a:gd name="T43" fmla="*/ 2147483647 h 1246"/>
              <a:gd name="T44" fmla="*/ 2147483647 w 4043"/>
              <a:gd name="T45" fmla="*/ 2147483647 h 1246"/>
              <a:gd name="T46" fmla="*/ 2147483647 w 4043"/>
              <a:gd name="T47" fmla="*/ 2147483647 h 1246"/>
              <a:gd name="T48" fmla="*/ 2147483647 w 4043"/>
              <a:gd name="T49" fmla="*/ 2147483647 h 1246"/>
              <a:gd name="T50" fmla="*/ 2147483647 w 4043"/>
              <a:gd name="T51" fmla="*/ 2147483647 h 1246"/>
              <a:gd name="T52" fmla="*/ 2147483647 w 4043"/>
              <a:gd name="T53" fmla="*/ 2147483647 h 1246"/>
              <a:gd name="T54" fmla="*/ 2147483647 w 4043"/>
              <a:gd name="T55" fmla="*/ 2147483647 h 1246"/>
              <a:gd name="T56" fmla="*/ 2147483647 w 4043"/>
              <a:gd name="T57" fmla="*/ 2147483647 h 1246"/>
              <a:gd name="T58" fmla="*/ 2147483647 w 4043"/>
              <a:gd name="T59" fmla="*/ 2147483647 h 1246"/>
              <a:gd name="T60" fmla="*/ 2147483647 w 4043"/>
              <a:gd name="T61" fmla="*/ 2147483647 h 1246"/>
              <a:gd name="T62" fmla="*/ 2147483647 w 4043"/>
              <a:gd name="T63" fmla="*/ 2147483647 h 1246"/>
              <a:gd name="T64" fmla="*/ 2147483647 w 4043"/>
              <a:gd name="T65" fmla="*/ 2147483647 h 1246"/>
              <a:gd name="T66" fmla="*/ 2147483647 w 4043"/>
              <a:gd name="T67" fmla="*/ 2147483647 h 1246"/>
              <a:gd name="T68" fmla="*/ 2147483647 w 4043"/>
              <a:gd name="T69" fmla="*/ 2147483647 h 1246"/>
              <a:gd name="T70" fmla="*/ 2147483647 w 4043"/>
              <a:gd name="T71" fmla="*/ 2147483647 h 1246"/>
              <a:gd name="T72" fmla="*/ 2147483647 w 4043"/>
              <a:gd name="T73" fmla="*/ 2147483647 h 1246"/>
              <a:gd name="T74" fmla="*/ 2147483647 w 4043"/>
              <a:gd name="T75" fmla="*/ 2147483647 h 1246"/>
              <a:gd name="T76" fmla="*/ 2147483647 w 4043"/>
              <a:gd name="T77" fmla="*/ 2147483647 h 1246"/>
              <a:gd name="T78" fmla="*/ 2147483647 w 4043"/>
              <a:gd name="T79" fmla="*/ 2147483647 h 1246"/>
              <a:gd name="T80" fmla="*/ 2147483647 w 4043"/>
              <a:gd name="T81" fmla="*/ 2147483647 h 1246"/>
              <a:gd name="T82" fmla="*/ 2147483647 w 4043"/>
              <a:gd name="T83" fmla="*/ 2147483647 h 1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246"/>
              <a:gd name="T128" fmla="*/ 4043 w 4043"/>
              <a:gd name="T129" fmla="*/ 1246 h 1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246">
                <a:moveTo>
                  <a:pt x="0" y="1246"/>
                </a:moveTo>
                <a:lnTo>
                  <a:pt x="0" y="1246"/>
                </a:lnTo>
                <a:lnTo>
                  <a:pt x="99" y="1246"/>
                </a:lnTo>
                <a:lnTo>
                  <a:pt x="197" y="1246"/>
                </a:lnTo>
                <a:lnTo>
                  <a:pt x="295" y="1246"/>
                </a:lnTo>
                <a:lnTo>
                  <a:pt x="394" y="1246"/>
                </a:lnTo>
                <a:lnTo>
                  <a:pt x="493" y="1246"/>
                </a:lnTo>
                <a:lnTo>
                  <a:pt x="592" y="1199"/>
                </a:lnTo>
                <a:lnTo>
                  <a:pt x="689" y="1199"/>
                </a:lnTo>
                <a:lnTo>
                  <a:pt x="788" y="1199"/>
                </a:lnTo>
                <a:lnTo>
                  <a:pt x="887" y="993"/>
                </a:lnTo>
                <a:lnTo>
                  <a:pt x="986" y="1099"/>
                </a:lnTo>
                <a:lnTo>
                  <a:pt x="1084" y="1159"/>
                </a:lnTo>
                <a:lnTo>
                  <a:pt x="1183" y="1119"/>
                </a:lnTo>
                <a:lnTo>
                  <a:pt x="1282" y="1062"/>
                </a:lnTo>
                <a:lnTo>
                  <a:pt x="1381" y="979"/>
                </a:lnTo>
                <a:lnTo>
                  <a:pt x="1478" y="944"/>
                </a:lnTo>
                <a:lnTo>
                  <a:pt x="1577" y="863"/>
                </a:lnTo>
                <a:lnTo>
                  <a:pt x="1676" y="792"/>
                </a:lnTo>
                <a:lnTo>
                  <a:pt x="1775" y="714"/>
                </a:lnTo>
                <a:lnTo>
                  <a:pt x="1873" y="580"/>
                </a:lnTo>
                <a:lnTo>
                  <a:pt x="1972" y="458"/>
                </a:lnTo>
                <a:lnTo>
                  <a:pt x="2071" y="325"/>
                </a:lnTo>
                <a:lnTo>
                  <a:pt x="2170" y="306"/>
                </a:lnTo>
                <a:lnTo>
                  <a:pt x="2267" y="281"/>
                </a:lnTo>
                <a:lnTo>
                  <a:pt x="2366" y="257"/>
                </a:lnTo>
                <a:lnTo>
                  <a:pt x="2465" y="234"/>
                </a:lnTo>
                <a:lnTo>
                  <a:pt x="2564" y="216"/>
                </a:lnTo>
                <a:lnTo>
                  <a:pt x="2662" y="192"/>
                </a:lnTo>
                <a:lnTo>
                  <a:pt x="2761" y="172"/>
                </a:lnTo>
                <a:lnTo>
                  <a:pt x="2860" y="152"/>
                </a:lnTo>
                <a:lnTo>
                  <a:pt x="2959" y="126"/>
                </a:lnTo>
                <a:lnTo>
                  <a:pt x="3056" y="106"/>
                </a:lnTo>
                <a:lnTo>
                  <a:pt x="3155" y="84"/>
                </a:lnTo>
                <a:lnTo>
                  <a:pt x="3254" y="62"/>
                </a:lnTo>
                <a:lnTo>
                  <a:pt x="3353" y="43"/>
                </a:lnTo>
                <a:lnTo>
                  <a:pt x="3451" y="24"/>
                </a:lnTo>
                <a:lnTo>
                  <a:pt x="3549" y="4"/>
                </a:lnTo>
                <a:lnTo>
                  <a:pt x="3648" y="5"/>
                </a:lnTo>
                <a:lnTo>
                  <a:pt x="3747" y="5"/>
                </a:lnTo>
                <a:lnTo>
                  <a:pt x="3845" y="3"/>
                </a:lnTo>
                <a:lnTo>
                  <a:pt x="3944" y="3"/>
                </a:lnTo>
                <a:lnTo>
                  <a:pt x="4043" y="0"/>
                </a:lnTo>
                <a:lnTo>
                  <a:pt x="4043" y="133"/>
                </a:lnTo>
                <a:lnTo>
                  <a:pt x="3944" y="134"/>
                </a:lnTo>
                <a:lnTo>
                  <a:pt x="3845" y="134"/>
                </a:lnTo>
                <a:lnTo>
                  <a:pt x="3747" y="134"/>
                </a:lnTo>
                <a:lnTo>
                  <a:pt x="3648" y="134"/>
                </a:lnTo>
                <a:lnTo>
                  <a:pt x="3549" y="133"/>
                </a:lnTo>
                <a:lnTo>
                  <a:pt x="3451" y="152"/>
                </a:lnTo>
                <a:lnTo>
                  <a:pt x="3353" y="168"/>
                </a:lnTo>
                <a:lnTo>
                  <a:pt x="3254" y="186"/>
                </a:lnTo>
                <a:lnTo>
                  <a:pt x="3155" y="206"/>
                </a:lnTo>
                <a:lnTo>
                  <a:pt x="3056" y="227"/>
                </a:lnTo>
                <a:lnTo>
                  <a:pt x="2959" y="244"/>
                </a:lnTo>
                <a:lnTo>
                  <a:pt x="2860" y="266"/>
                </a:lnTo>
                <a:lnTo>
                  <a:pt x="2761" y="283"/>
                </a:lnTo>
                <a:lnTo>
                  <a:pt x="2662" y="300"/>
                </a:lnTo>
                <a:lnTo>
                  <a:pt x="2564" y="321"/>
                </a:lnTo>
                <a:lnTo>
                  <a:pt x="2465" y="338"/>
                </a:lnTo>
                <a:lnTo>
                  <a:pt x="2366" y="356"/>
                </a:lnTo>
                <a:lnTo>
                  <a:pt x="2267" y="376"/>
                </a:lnTo>
                <a:lnTo>
                  <a:pt x="2170" y="398"/>
                </a:lnTo>
                <a:lnTo>
                  <a:pt x="2071" y="414"/>
                </a:lnTo>
                <a:lnTo>
                  <a:pt x="1972" y="547"/>
                </a:lnTo>
                <a:lnTo>
                  <a:pt x="1873" y="670"/>
                </a:lnTo>
                <a:lnTo>
                  <a:pt x="1775" y="781"/>
                </a:lnTo>
                <a:lnTo>
                  <a:pt x="1676" y="860"/>
                </a:lnTo>
                <a:lnTo>
                  <a:pt x="1577" y="930"/>
                </a:lnTo>
                <a:lnTo>
                  <a:pt x="1478" y="1012"/>
                </a:lnTo>
                <a:lnTo>
                  <a:pt x="1381" y="1047"/>
                </a:lnTo>
                <a:lnTo>
                  <a:pt x="1282" y="1106"/>
                </a:lnTo>
                <a:lnTo>
                  <a:pt x="1183" y="1163"/>
                </a:lnTo>
                <a:lnTo>
                  <a:pt x="1084" y="1203"/>
                </a:lnTo>
                <a:lnTo>
                  <a:pt x="986" y="1142"/>
                </a:lnTo>
                <a:lnTo>
                  <a:pt x="887" y="1038"/>
                </a:lnTo>
                <a:lnTo>
                  <a:pt x="788" y="1246"/>
                </a:lnTo>
                <a:lnTo>
                  <a:pt x="689" y="1246"/>
                </a:lnTo>
                <a:lnTo>
                  <a:pt x="592" y="1246"/>
                </a:lnTo>
                <a:lnTo>
                  <a:pt x="493" y="1246"/>
                </a:lnTo>
                <a:lnTo>
                  <a:pt x="394" y="1246"/>
                </a:lnTo>
                <a:lnTo>
                  <a:pt x="295" y="1246"/>
                </a:lnTo>
                <a:lnTo>
                  <a:pt x="197" y="1246"/>
                </a:lnTo>
                <a:lnTo>
                  <a:pt x="99" y="1246"/>
                </a:lnTo>
                <a:lnTo>
                  <a:pt x="0" y="1246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663700" y="2609850"/>
            <a:ext cx="6418263" cy="2741613"/>
          </a:xfrm>
          <a:custGeom>
            <a:avLst/>
            <a:gdLst>
              <a:gd name="T0" fmla="*/ 0 w 4043"/>
              <a:gd name="T1" fmla="*/ 2147483647 h 1727"/>
              <a:gd name="T2" fmla="*/ 2147483647 w 4043"/>
              <a:gd name="T3" fmla="*/ 2147483647 h 1727"/>
              <a:gd name="T4" fmla="*/ 2147483647 w 4043"/>
              <a:gd name="T5" fmla="*/ 2147483647 h 1727"/>
              <a:gd name="T6" fmla="*/ 2147483647 w 4043"/>
              <a:gd name="T7" fmla="*/ 2147483647 h 1727"/>
              <a:gd name="T8" fmla="*/ 2147483647 w 4043"/>
              <a:gd name="T9" fmla="*/ 2147483647 h 1727"/>
              <a:gd name="T10" fmla="*/ 2147483647 w 4043"/>
              <a:gd name="T11" fmla="*/ 2147483647 h 1727"/>
              <a:gd name="T12" fmla="*/ 2147483647 w 4043"/>
              <a:gd name="T13" fmla="*/ 2147483647 h 1727"/>
              <a:gd name="T14" fmla="*/ 2147483647 w 4043"/>
              <a:gd name="T15" fmla="*/ 2147483647 h 1727"/>
              <a:gd name="T16" fmla="*/ 2147483647 w 4043"/>
              <a:gd name="T17" fmla="*/ 2147483647 h 1727"/>
              <a:gd name="T18" fmla="*/ 2147483647 w 4043"/>
              <a:gd name="T19" fmla="*/ 2147483647 h 1727"/>
              <a:gd name="T20" fmla="*/ 2147483647 w 4043"/>
              <a:gd name="T21" fmla="*/ 2147483647 h 1727"/>
              <a:gd name="T22" fmla="*/ 2147483647 w 4043"/>
              <a:gd name="T23" fmla="*/ 2147483647 h 1727"/>
              <a:gd name="T24" fmla="*/ 2147483647 w 4043"/>
              <a:gd name="T25" fmla="*/ 2147483647 h 1727"/>
              <a:gd name="T26" fmla="*/ 2147483647 w 4043"/>
              <a:gd name="T27" fmla="*/ 2147483647 h 1727"/>
              <a:gd name="T28" fmla="*/ 2147483647 w 4043"/>
              <a:gd name="T29" fmla="*/ 2147483647 h 1727"/>
              <a:gd name="T30" fmla="*/ 2147483647 w 4043"/>
              <a:gd name="T31" fmla="*/ 2147483647 h 1727"/>
              <a:gd name="T32" fmla="*/ 2147483647 w 4043"/>
              <a:gd name="T33" fmla="*/ 2147483647 h 1727"/>
              <a:gd name="T34" fmla="*/ 2147483647 w 4043"/>
              <a:gd name="T35" fmla="*/ 2147483647 h 1727"/>
              <a:gd name="T36" fmla="*/ 2147483647 w 4043"/>
              <a:gd name="T37" fmla="*/ 0 h 1727"/>
              <a:gd name="T38" fmla="*/ 2147483647 w 4043"/>
              <a:gd name="T39" fmla="*/ 2147483647 h 1727"/>
              <a:gd name="T40" fmla="*/ 2147483647 w 4043"/>
              <a:gd name="T41" fmla="*/ 2147483647 h 1727"/>
              <a:gd name="T42" fmla="*/ 2147483647 w 4043"/>
              <a:gd name="T43" fmla="*/ 2147483647 h 1727"/>
              <a:gd name="T44" fmla="*/ 2147483647 w 4043"/>
              <a:gd name="T45" fmla="*/ 2147483647 h 1727"/>
              <a:gd name="T46" fmla="*/ 2147483647 w 4043"/>
              <a:gd name="T47" fmla="*/ 2147483647 h 1727"/>
              <a:gd name="T48" fmla="*/ 2147483647 w 4043"/>
              <a:gd name="T49" fmla="*/ 2147483647 h 1727"/>
              <a:gd name="T50" fmla="*/ 2147483647 w 4043"/>
              <a:gd name="T51" fmla="*/ 2147483647 h 1727"/>
              <a:gd name="T52" fmla="*/ 2147483647 w 4043"/>
              <a:gd name="T53" fmla="*/ 2147483647 h 1727"/>
              <a:gd name="T54" fmla="*/ 2147483647 w 4043"/>
              <a:gd name="T55" fmla="*/ 2147483647 h 1727"/>
              <a:gd name="T56" fmla="*/ 2147483647 w 4043"/>
              <a:gd name="T57" fmla="*/ 2147483647 h 1727"/>
              <a:gd name="T58" fmla="*/ 2147483647 w 4043"/>
              <a:gd name="T59" fmla="*/ 2147483647 h 1727"/>
              <a:gd name="T60" fmla="*/ 2147483647 w 4043"/>
              <a:gd name="T61" fmla="*/ 2147483647 h 1727"/>
              <a:gd name="T62" fmla="*/ 2147483647 w 4043"/>
              <a:gd name="T63" fmla="*/ 2147483647 h 1727"/>
              <a:gd name="T64" fmla="*/ 2147483647 w 4043"/>
              <a:gd name="T65" fmla="*/ 2147483647 h 1727"/>
              <a:gd name="T66" fmla="*/ 2147483647 w 4043"/>
              <a:gd name="T67" fmla="*/ 2147483647 h 1727"/>
              <a:gd name="T68" fmla="*/ 2147483647 w 4043"/>
              <a:gd name="T69" fmla="*/ 2147483647 h 1727"/>
              <a:gd name="T70" fmla="*/ 2147483647 w 4043"/>
              <a:gd name="T71" fmla="*/ 2147483647 h 1727"/>
              <a:gd name="T72" fmla="*/ 2147483647 w 4043"/>
              <a:gd name="T73" fmla="*/ 2147483647 h 1727"/>
              <a:gd name="T74" fmla="*/ 2147483647 w 4043"/>
              <a:gd name="T75" fmla="*/ 2147483647 h 1727"/>
              <a:gd name="T76" fmla="*/ 2147483647 w 4043"/>
              <a:gd name="T77" fmla="*/ 2147483647 h 1727"/>
              <a:gd name="T78" fmla="*/ 2147483647 w 4043"/>
              <a:gd name="T79" fmla="*/ 2147483647 h 1727"/>
              <a:gd name="T80" fmla="*/ 2147483647 w 4043"/>
              <a:gd name="T81" fmla="*/ 2147483647 h 1727"/>
              <a:gd name="T82" fmla="*/ 2147483647 w 4043"/>
              <a:gd name="T83" fmla="*/ 2147483647 h 17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727"/>
              <a:gd name="T128" fmla="*/ 4043 w 4043"/>
              <a:gd name="T129" fmla="*/ 1727 h 17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727">
                <a:moveTo>
                  <a:pt x="0" y="1727"/>
                </a:moveTo>
                <a:lnTo>
                  <a:pt x="0" y="1409"/>
                </a:lnTo>
                <a:lnTo>
                  <a:pt x="99" y="1391"/>
                </a:lnTo>
                <a:lnTo>
                  <a:pt x="197" y="1388"/>
                </a:lnTo>
                <a:lnTo>
                  <a:pt x="295" y="1379"/>
                </a:lnTo>
                <a:lnTo>
                  <a:pt x="394" y="1371"/>
                </a:lnTo>
                <a:lnTo>
                  <a:pt x="493" y="1349"/>
                </a:lnTo>
                <a:lnTo>
                  <a:pt x="592" y="1382"/>
                </a:lnTo>
                <a:lnTo>
                  <a:pt x="689" y="1372"/>
                </a:lnTo>
                <a:lnTo>
                  <a:pt x="788" y="1369"/>
                </a:lnTo>
                <a:lnTo>
                  <a:pt x="887" y="1155"/>
                </a:lnTo>
                <a:lnTo>
                  <a:pt x="986" y="1229"/>
                </a:lnTo>
                <a:lnTo>
                  <a:pt x="1084" y="1282"/>
                </a:lnTo>
                <a:lnTo>
                  <a:pt x="1183" y="1201"/>
                </a:lnTo>
                <a:lnTo>
                  <a:pt x="1282" y="1179"/>
                </a:lnTo>
                <a:lnTo>
                  <a:pt x="1381" y="1073"/>
                </a:lnTo>
                <a:lnTo>
                  <a:pt x="1478" y="1037"/>
                </a:lnTo>
                <a:lnTo>
                  <a:pt x="1577" y="956"/>
                </a:lnTo>
                <a:lnTo>
                  <a:pt x="1676" y="886"/>
                </a:lnTo>
                <a:lnTo>
                  <a:pt x="1775" y="807"/>
                </a:lnTo>
                <a:lnTo>
                  <a:pt x="1873" y="637"/>
                </a:lnTo>
                <a:lnTo>
                  <a:pt x="1972" y="515"/>
                </a:lnTo>
                <a:lnTo>
                  <a:pt x="2071" y="382"/>
                </a:lnTo>
                <a:lnTo>
                  <a:pt x="2170" y="359"/>
                </a:lnTo>
                <a:lnTo>
                  <a:pt x="2267" y="329"/>
                </a:lnTo>
                <a:lnTo>
                  <a:pt x="2366" y="302"/>
                </a:lnTo>
                <a:lnTo>
                  <a:pt x="2465" y="273"/>
                </a:lnTo>
                <a:lnTo>
                  <a:pt x="2564" y="253"/>
                </a:lnTo>
                <a:lnTo>
                  <a:pt x="2662" y="226"/>
                </a:lnTo>
                <a:lnTo>
                  <a:pt x="2761" y="203"/>
                </a:lnTo>
                <a:lnTo>
                  <a:pt x="2860" y="179"/>
                </a:lnTo>
                <a:lnTo>
                  <a:pt x="2959" y="150"/>
                </a:lnTo>
                <a:lnTo>
                  <a:pt x="3056" y="122"/>
                </a:lnTo>
                <a:lnTo>
                  <a:pt x="3155" y="98"/>
                </a:lnTo>
                <a:lnTo>
                  <a:pt x="3254" y="73"/>
                </a:lnTo>
                <a:lnTo>
                  <a:pt x="3353" y="49"/>
                </a:lnTo>
                <a:lnTo>
                  <a:pt x="3451" y="26"/>
                </a:lnTo>
                <a:lnTo>
                  <a:pt x="3549" y="0"/>
                </a:lnTo>
                <a:lnTo>
                  <a:pt x="3648" y="3"/>
                </a:lnTo>
                <a:lnTo>
                  <a:pt x="3747" y="6"/>
                </a:lnTo>
                <a:lnTo>
                  <a:pt x="3845" y="3"/>
                </a:lnTo>
                <a:lnTo>
                  <a:pt x="3944" y="6"/>
                </a:lnTo>
                <a:lnTo>
                  <a:pt x="4043" y="3"/>
                </a:lnTo>
                <a:lnTo>
                  <a:pt x="4043" y="481"/>
                </a:lnTo>
                <a:lnTo>
                  <a:pt x="3944" y="484"/>
                </a:lnTo>
                <a:lnTo>
                  <a:pt x="3845" y="484"/>
                </a:lnTo>
                <a:lnTo>
                  <a:pt x="3747" y="486"/>
                </a:lnTo>
                <a:lnTo>
                  <a:pt x="3648" y="486"/>
                </a:lnTo>
                <a:lnTo>
                  <a:pt x="3549" y="485"/>
                </a:lnTo>
                <a:lnTo>
                  <a:pt x="3451" y="505"/>
                </a:lnTo>
                <a:lnTo>
                  <a:pt x="3353" y="524"/>
                </a:lnTo>
                <a:lnTo>
                  <a:pt x="3254" y="543"/>
                </a:lnTo>
                <a:lnTo>
                  <a:pt x="3155" y="565"/>
                </a:lnTo>
                <a:lnTo>
                  <a:pt x="3056" y="587"/>
                </a:lnTo>
                <a:lnTo>
                  <a:pt x="2959" y="607"/>
                </a:lnTo>
                <a:lnTo>
                  <a:pt x="2860" y="633"/>
                </a:lnTo>
                <a:lnTo>
                  <a:pt x="2761" y="653"/>
                </a:lnTo>
                <a:lnTo>
                  <a:pt x="2662" y="673"/>
                </a:lnTo>
                <a:lnTo>
                  <a:pt x="2564" y="697"/>
                </a:lnTo>
                <a:lnTo>
                  <a:pt x="2465" y="715"/>
                </a:lnTo>
                <a:lnTo>
                  <a:pt x="2366" y="738"/>
                </a:lnTo>
                <a:lnTo>
                  <a:pt x="2267" y="762"/>
                </a:lnTo>
                <a:lnTo>
                  <a:pt x="2170" y="787"/>
                </a:lnTo>
                <a:lnTo>
                  <a:pt x="2071" y="806"/>
                </a:lnTo>
                <a:lnTo>
                  <a:pt x="1972" y="939"/>
                </a:lnTo>
                <a:lnTo>
                  <a:pt x="1873" y="1061"/>
                </a:lnTo>
                <a:lnTo>
                  <a:pt x="1775" y="1195"/>
                </a:lnTo>
                <a:lnTo>
                  <a:pt x="1676" y="1273"/>
                </a:lnTo>
                <a:lnTo>
                  <a:pt x="1577" y="1344"/>
                </a:lnTo>
                <a:lnTo>
                  <a:pt x="1478" y="1425"/>
                </a:lnTo>
                <a:lnTo>
                  <a:pt x="1381" y="1460"/>
                </a:lnTo>
                <a:lnTo>
                  <a:pt x="1282" y="1543"/>
                </a:lnTo>
                <a:lnTo>
                  <a:pt x="1183" y="1600"/>
                </a:lnTo>
                <a:lnTo>
                  <a:pt x="1084" y="1640"/>
                </a:lnTo>
                <a:lnTo>
                  <a:pt x="986" y="1580"/>
                </a:lnTo>
                <a:lnTo>
                  <a:pt x="887" y="1474"/>
                </a:lnTo>
                <a:lnTo>
                  <a:pt x="788" y="1680"/>
                </a:lnTo>
                <a:lnTo>
                  <a:pt x="689" y="1680"/>
                </a:lnTo>
                <a:lnTo>
                  <a:pt x="592" y="1680"/>
                </a:lnTo>
                <a:lnTo>
                  <a:pt x="493" y="1727"/>
                </a:lnTo>
                <a:lnTo>
                  <a:pt x="394" y="1727"/>
                </a:lnTo>
                <a:lnTo>
                  <a:pt x="295" y="1727"/>
                </a:lnTo>
                <a:lnTo>
                  <a:pt x="197" y="1727"/>
                </a:lnTo>
                <a:lnTo>
                  <a:pt x="99" y="1727"/>
                </a:lnTo>
                <a:lnTo>
                  <a:pt x="0" y="1727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663700" y="5351463"/>
            <a:ext cx="6418263" cy="409575"/>
          </a:xfrm>
          <a:custGeom>
            <a:avLst/>
            <a:gdLst>
              <a:gd name="T0" fmla="*/ 0 w 4043"/>
              <a:gd name="T1" fmla="*/ 0 h 258"/>
              <a:gd name="T2" fmla="*/ 2147483647 w 4043"/>
              <a:gd name="T3" fmla="*/ 0 h 258"/>
              <a:gd name="T4" fmla="*/ 2147483647 w 4043"/>
              <a:gd name="T5" fmla="*/ 0 h 258"/>
              <a:gd name="T6" fmla="*/ 2147483647 w 4043"/>
              <a:gd name="T7" fmla="*/ 0 h 258"/>
              <a:gd name="T8" fmla="*/ 2147483647 w 4043"/>
              <a:gd name="T9" fmla="*/ 0 h 258"/>
              <a:gd name="T10" fmla="*/ 2147483647 w 4043"/>
              <a:gd name="T11" fmla="*/ 0 h 258"/>
              <a:gd name="T12" fmla="*/ 2147483647 w 4043"/>
              <a:gd name="T13" fmla="*/ 0 h 258"/>
              <a:gd name="T14" fmla="*/ 2147483647 w 4043"/>
              <a:gd name="T15" fmla="*/ 0 h 258"/>
              <a:gd name="T16" fmla="*/ 2147483647 w 4043"/>
              <a:gd name="T17" fmla="*/ 0 h 258"/>
              <a:gd name="T18" fmla="*/ 2147483647 w 4043"/>
              <a:gd name="T19" fmla="*/ 0 h 258"/>
              <a:gd name="T20" fmla="*/ 2147483647 w 4043"/>
              <a:gd name="T21" fmla="*/ 0 h 258"/>
              <a:gd name="T22" fmla="*/ 2147483647 w 4043"/>
              <a:gd name="T23" fmla="*/ 0 h 258"/>
              <a:gd name="T24" fmla="*/ 2147483647 w 4043"/>
              <a:gd name="T25" fmla="*/ 0 h 258"/>
              <a:gd name="T26" fmla="*/ 2147483647 w 4043"/>
              <a:gd name="T27" fmla="*/ 0 h 258"/>
              <a:gd name="T28" fmla="*/ 2147483647 w 4043"/>
              <a:gd name="T29" fmla="*/ 0 h 258"/>
              <a:gd name="T30" fmla="*/ 2147483647 w 4043"/>
              <a:gd name="T31" fmla="*/ 0 h 258"/>
              <a:gd name="T32" fmla="*/ 2147483647 w 4043"/>
              <a:gd name="T33" fmla="*/ 0 h 258"/>
              <a:gd name="T34" fmla="*/ 2147483647 w 4043"/>
              <a:gd name="T35" fmla="*/ 0 h 258"/>
              <a:gd name="T36" fmla="*/ 2147483647 w 4043"/>
              <a:gd name="T37" fmla="*/ 0 h 258"/>
              <a:gd name="T38" fmla="*/ 2147483647 w 4043"/>
              <a:gd name="T39" fmla="*/ 0 h 258"/>
              <a:gd name="T40" fmla="*/ 2147483647 w 4043"/>
              <a:gd name="T41" fmla="*/ 0 h 258"/>
              <a:gd name="T42" fmla="*/ 2147483647 w 4043"/>
              <a:gd name="T43" fmla="*/ 2147483647 h 258"/>
              <a:gd name="T44" fmla="*/ 2147483647 w 4043"/>
              <a:gd name="T45" fmla="*/ 2147483647 h 258"/>
              <a:gd name="T46" fmla="*/ 2147483647 w 4043"/>
              <a:gd name="T47" fmla="*/ 2147483647 h 258"/>
              <a:gd name="T48" fmla="*/ 2147483647 w 4043"/>
              <a:gd name="T49" fmla="*/ 2147483647 h 258"/>
              <a:gd name="T50" fmla="*/ 2147483647 w 4043"/>
              <a:gd name="T51" fmla="*/ 2147483647 h 258"/>
              <a:gd name="T52" fmla="*/ 2147483647 w 4043"/>
              <a:gd name="T53" fmla="*/ 2147483647 h 258"/>
              <a:gd name="T54" fmla="*/ 2147483647 w 4043"/>
              <a:gd name="T55" fmla="*/ 2147483647 h 258"/>
              <a:gd name="T56" fmla="*/ 2147483647 w 4043"/>
              <a:gd name="T57" fmla="*/ 2147483647 h 258"/>
              <a:gd name="T58" fmla="*/ 2147483647 w 4043"/>
              <a:gd name="T59" fmla="*/ 2147483647 h 258"/>
              <a:gd name="T60" fmla="*/ 2147483647 w 4043"/>
              <a:gd name="T61" fmla="*/ 2147483647 h 258"/>
              <a:gd name="T62" fmla="*/ 2147483647 w 4043"/>
              <a:gd name="T63" fmla="*/ 2147483647 h 258"/>
              <a:gd name="T64" fmla="*/ 2147483647 w 4043"/>
              <a:gd name="T65" fmla="*/ 2147483647 h 258"/>
              <a:gd name="T66" fmla="*/ 2147483647 w 4043"/>
              <a:gd name="T67" fmla="*/ 2147483647 h 258"/>
              <a:gd name="T68" fmla="*/ 2147483647 w 4043"/>
              <a:gd name="T69" fmla="*/ 2147483647 h 258"/>
              <a:gd name="T70" fmla="*/ 2147483647 w 4043"/>
              <a:gd name="T71" fmla="*/ 2147483647 h 258"/>
              <a:gd name="T72" fmla="*/ 2147483647 w 4043"/>
              <a:gd name="T73" fmla="*/ 2147483647 h 258"/>
              <a:gd name="T74" fmla="*/ 2147483647 w 4043"/>
              <a:gd name="T75" fmla="*/ 2147483647 h 258"/>
              <a:gd name="T76" fmla="*/ 2147483647 w 4043"/>
              <a:gd name="T77" fmla="*/ 2147483647 h 258"/>
              <a:gd name="T78" fmla="*/ 2147483647 w 4043"/>
              <a:gd name="T79" fmla="*/ 2147483647 h 258"/>
              <a:gd name="T80" fmla="*/ 2147483647 w 4043"/>
              <a:gd name="T81" fmla="*/ 2147483647 h 258"/>
              <a:gd name="T82" fmla="*/ 2147483647 w 4043"/>
              <a:gd name="T83" fmla="*/ 2147483647 h 2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258"/>
              <a:gd name="T128" fmla="*/ 4043 w 4043"/>
              <a:gd name="T129" fmla="*/ 258 h 2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258">
                <a:moveTo>
                  <a:pt x="0" y="258"/>
                </a:moveTo>
                <a:lnTo>
                  <a:pt x="0" y="0"/>
                </a:lnTo>
                <a:lnTo>
                  <a:pt x="99" y="0"/>
                </a:lnTo>
                <a:lnTo>
                  <a:pt x="197" y="0"/>
                </a:lnTo>
                <a:lnTo>
                  <a:pt x="295" y="0"/>
                </a:lnTo>
                <a:lnTo>
                  <a:pt x="394" y="0"/>
                </a:lnTo>
                <a:lnTo>
                  <a:pt x="493" y="0"/>
                </a:lnTo>
                <a:lnTo>
                  <a:pt x="592" y="0"/>
                </a:lnTo>
                <a:lnTo>
                  <a:pt x="689" y="0"/>
                </a:lnTo>
                <a:lnTo>
                  <a:pt x="788" y="0"/>
                </a:lnTo>
                <a:lnTo>
                  <a:pt x="887" y="0"/>
                </a:lnTo>
                <a:lnTo>
                  <a:pt x="986" y="0"/>
                </a:lnTo>
                <a:lnTo>
                  <a:pt x="1084" y="0"/>
                </a:lnTo>
                <a:lnTo>
                  <a:pt x="1183" y="0"/>
                </a:lnTo>
                <a:lnTo>
                  <a:pt x="1282" y="0"/>
                </a:lnTo>
                <a:lnTo>
                  <a:pt x="1381" y="0"/>
                </a:lnTo>
                <a:lnTo>
                  <a:pt x="1478" y="0"/>
                </a:lnTo>
                <a:lnTo>
                  <a:pt x="1577" y="0"/>
                </a:lnTo>
                <a:lnTo>
                  <a:pt x="1676" y="0"/>
                </a:lnTo>
                <a:lnTo>
                  <a:pt x="1775" y="0"/>
                </a:lnTo>
                <a:lnTo>
                  <a:pt x="1873" y="0"/>
                </a:lnTo>
                <a:lnTo>
                  <a:pt x="1972" y="0"/>
                </a:lnTo>
                <a:lnTo>
                  <a:pt x="2071" y="0"/>
                </a:lnTo>
                <a:lnTo>
                  <a:pt x="2170" y="0"/>
                </a:lnTo>
                <a:lnTo>
                  <a:pt x="2267" y="0"/>
                </a:lnTo>
                <a:lnTo>
                  <a:pt x="2366" y="0"/>
                </a:lnTo>
                <a:lnTo>
                  <a:pt x="2465" y="0"/>
                </a:lnTo>
                <a:lnTo>
                  <a:pt x="2564" y="0"/>
                </a:lnTo>
                <a:lnTo>
                  <a:pt x="2662" y="0"/>
                </a:lnTo>
                <a:lnTo>
                  <a:pt x="2761" y="0"/>
                </a:lnTo>
                <a:lnTo>
                  <a:pt x="2860" y="0"/>
                </a:lnTo>
                <a:lnTo>
                  <a:pt x="2959" y="0"/>
                </a:lnTo>
                <a:lnTo>
                  <a:pt x="3056" y="0"/>
                </a:lnTo>
                <a:lnTo>
                  <a:pt x="3155" y="0"/>
                </a:lnTo>
                <a:lnTo>
                  <a:pt x="3254" y="0"/>
                </a:lnTo>
                <a:lnTo>
                  <a:pt x="3353" y="0"/>
                </a:lnTo>
                <a:lnTo>
                  <a:pt x="3451" y="0"/>
                </a:lnTo>
                <a:lnTo>
                  <a:pt x="3549" y="0"/>
                </a:lnTo>
                <a:lnTo>
                  <a:pt x="3648" y="0"/>
                </a:lnTo>
                <a:lnTo>
                  <a:pt x="3747" y="0"/>
                </a:lnTo>
                <a:lnTo>
                  <a:pt x="3845" y="0"/>
                </a:lnTo>
                <a:lnTo>
                  <a:pt x="3944" y="0"/>
                </a:lnTo>
                <a:lnTo>
                  <a:pt x="4043" y="0"/>
                </a:lnTo>
                <a:lnTo>
                  <a:pt x="4043" y="258"/>
                </a:lnTo>
                <a:lnTo>
                  <a:pt x="3944" y="258"/>
                </a:lnTo>
                <a:lnTo>
                  <a:pt x="3845" y="258"/>
                </a:lnTo>
                <a:lnTo>
                  <a:pt x="3747" y="258"/>
                </a:lnTo>
                <a:lnTo>
                  <a:pt x="3648" y="258"/>
                </a:lnTo>
                <a:lnTo>
                  <a:pt x="3549" y="258"/>
                </a:lnTo>
                <a:lnTo>
                  <a:pt x="3451" y="258"/>
                </a:lnTo>
                <a:lnTo>
                  <a:pt x="3353" y="258"/>
                </a:lnTo>
                <a:lnTo>
                  <a:pt x="3254" y="258"/>
                </a:lnTo>
                <a:lnTo>
                  <a:pt x="3155" y="258"/>
                </a:lnTo>
                <a:lnTo>
                  <a:pt x="3056" y="258"/>
                </a:lnTo>
                <a:lnTo>
                  <a:pt x="2959" y="258"/>
                </a:lnTo>
                <a:lnTo>
                  <a:pt x="2860" y="258"/>
                </a:lnTo>
                <a:lnTo>
                  <a:pt x="2761" y="258"/>
                </a:lnTo>
                <a:lnTo>
                  <a:pt x="2662" y="258"/>
                </a:lnTo>
                <a:lnTo>
                  <a:pt x="2564" y="258"/>
                </a:lnTo>
                <a:lnTo>
                  <a:pt x="2465" y="258"/>
                </a:lnTo>
                <a:lnTo>
                  <a:pt x="2366" y="258"/>
                </a:lnTo>
                <a:lnTo>
                  <a:pt x="2267" y="258"/>
                </a:lnTo>
                <a:lnTo>
                  <a:pt x="2170" y="258"/>
                </a:lnTo>
                <a:lnTo>
                  <a:pt x="2071" y="258"/>
                </a:lnTo>
                <a:lnTo>
                  <a:pt x="1972" y="258"/>
                </a:lnTo>
                <a:lnTo>
                  <a:pt x="1873" y="258"/>
                </a:lnTo>
                <a:lnTo>
                  <a:pt x="1775" y="258"/>
                </a:lnTo>
                <a:lnTo>
                  <a:pt x="1676" y="258"/>
                </a:lnTo>
                <a:lnTo>
                  <a:pt x="1577" y="258"/>
                </a:lnTo>
                <a:lnTo>
                  <a:pt x="1478" y="258"/>
                </a:lnTo>
                <a:lnTo>
                  <a:pt x="1381" y="258"/>
                </a:lnTo>
                <a:lnTo>
                  <a:pt x="1282" y="258"/>
                </a:lnTo>
                <a:lnTo>
                  <a:pt x="1183" y="258"/>
                </a:lnTo>
                <a:lnTo>
                  <a:pt x="1084" y="258"/>
                </a:lnTo>
                <a:lnTo>
                  <a:pt x="986" y="258"/>
                </a:lnTo>
                <a:lnTo>
                  <a:pt x="887" y="258"/>
                </a:lnTo>
                <a:lnTo>
                  <a:pt x="788" y="258"/>
                </a:lnTo>
                <a:lnTo>
                  <a:pt x="689" y="258"/>
                </a:lnTo>
                <a:lnTo>
                  <a:pt x="592" y="258"/>
                </a:lnTo>
                <a:lnTo>
                  <a:pt x="493" y="258"/>
                </a:lnTo>
                <a:lnTo>
                  <a:pt x="394" y="258"/>
                </a:lnTo>
                <a:lnTo>
                  <a:pt x="295" y="258"/>
                </a:lnTo>
                <a:lnTo>
                  <a:pt x="197" y="258"/>
                </a:lnTo>
                <a:lnTo>
                  <a:pt x="99" y="258"/>
                </a:lnTo>
                <a:lnTo>
                  <a:pt x="0" y="25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663700" y="3584575"/>
            <a:ext cx="6418263" cy="1766888"/>
          </a:xfrm>
          <a:custGeom>
            <a:avLst/>
            <a:gdLst>
              <a:gd name="T0" fmla="*/ 0 w 4043"/>
              <a:gd name="T1" fmla="*/ 2147483647 h 1113"/>
              <a:gd name="T2" fmla="*/ 2147483647 w 4043"/>
              <a:gd name="T3" fmla="*/ 2147483647 h 1113"/>
              <a:gd name="T4" fmla="*/ 2147483647 w 4043"/>
              <a:gd name="T5" fmla="*/ 2147483647 h 1113"/>
              <a:gd name="T6" fmla="*/ 2147483647 w 4043"/>
              <a:gd name="T7" fmla="*/ 2147483647 h 1113"/>
              <a:gd name="T8" fmla="*/ 2147483647 w 4043"/>
              <a:gd name="T9" fmla="*/ 2147483647 h 1113"/>
              <a:gd name="T10" fmla="*/ 2147483647 w 4043"/>
              <a:gd name="T11" fmla="*/ 2147483647 h 1113"/>
              <a:gd name="T12" fmla="*/ 2147483647 w 4043"/>
              <a:gd name="T13" fmla="*/ 2147483647 h 1113"/>
              <a:gd name="T14" fmla="*/ 2147483647 w 4043"/>
              <a:gd name="T15" fmla="*/ 2147483647 h 1113"/>
              <a:gd name="T16" fmla="*/ 2147483647 w 4043"/>
              <a:gd name="T17" fmla="*/ 2147483647 h 1113"/>
              <a:gd name="T18" fmla="*/ 2147483647 w 4043"/>
              <a:gd name="T19" fmla="*/ 2147483647 h 1113"/>
              <a:gd name="T20" fmla="*/ 2147483647 w 4043"/>
              <a:gd name="T21" fmla="*/ 2147483647 h 1113"/>
              <a:gd name="T22" fmla="*/ 2147483647 w 4043"/>
              <a:gd name="T23" fmla="*/ 2147483647 h 1113"/>
              <a:gd name="T24" fmla="*/ 2147483647 w 4043"/>
              <a:gd name="T25" fmla="*/ 2147483647 h 1113"/>
              <a:gd name="T26" fmla="*/ 2147483647 w 4043"/>
              <a:gd name="T27" fmla="*/ 2147483647 h 1113"/>
              <a:gd name="T28" fmla="*/ 2147483647 w 4043"/>
              <a:gd name="T29" fmla="*/ 2147483647 h 1113"/>
              <a:gd name="T30" fmla="*/ 2147483647 w 4043"/>
              <a:gd name="T31" fmla="*/ 2147483647 h 1113"/>
              <a:gd name="T32" fmla="*/ 2147483647 w 4043"/>
              <a:gd name="T33" fmla="*/ 2147483647 h 1113"/>
              <a:gd name="T34" fmla="*/ 2147483647 w 4043"/>
              <a:gd name="T35" fmla="*/ 2147483647 h 1113"/>
              <a:gd name="T36" fmla="*/ 2147483647 w 4043"/>
              <a:gd name="T37" fmla="*/ 0 h 1113"/>
              <a:gd name="T38" fmla="*/ 2147483647 w 4043"/>
              <a:gd name="T39" fmla="*/ 2147483647 h 1113"/>
              <a:gd name="T40" fmla="*/ 2147483647 w 4043"/>
              <a:gd name="T41" fmla="*/ 2147483647 h 1113"/>
              <a:gd name="T42" fmla="*/ 2147483647 w 4043"/>
              <a:gd name="T43" fmla="*/ 2147483647 h 1113"/>
              <a:gd name="T44" fmla="*/ 2147483647 w 4043"/>
              <a:gd name="T45" fmla="*/ 2147483647 h 1113"/>
              <a:gd name="T46" fmla="*/ 2147483647 w 4043"/>
              <a:gd name="T47" fmla="*/ 2147483647 h 1113"/>
              <a:gd name="T48" fmla="*/ 2147483647 w 4043"/>
              <a:gd name="T49" fmla="*/ 2147483647 h 1113"/>
              <a:gd name="T50" fmla="*/ 2147483647 w 4043"/>
              <a:gd name="T51" fmla="*/ 2147483647 h 1113"/>
              <a:gd name="T52" fmla="*/ 2147483647 w 4043"/>
              <a:gd name="T53" fmla="*/ 2147483647 h 1113"/>
              <a:gd name="T54" fmla="*/ 2147483647 w 4043"/>
              <a:gd name="T55" fmla="*/ 2147483647 h 1113"/>
              <a:gd name="T56" fmla="*/ 2147483647 w 4043"/>
              <a:gd name="T57" fmla="*/ 2147483647 h 1113"/>
              <a:gd name="T58" fmla="*/ 2147483647 w 4043"/>
              <a:gd name="T59" fmla="*/ 2147483647 h 1113"/>
              <a:gd name="T60" fmla="*/ 2147483647 w 4043"/>
              <a:gd name="T61" fmla="*/ 2147483647 h 1113"/>
              <a:gd name="T62" fmla="*/ 2147483647 w 4043"/>
              <a:gd name="T63" fmla="*/ 2147483647 h 1113"/>
              <a:gd name="T64" fmla="*/ 2147483647 w 4043"/>
              <a:gd name="T65" fmla="*/ 2147483647 h 1113"/>
              <a:gd name="T66" fmla="*/ 2147483647 w 4043"/>
              <a:gd name="T67" fmla="*/ 2147483647 h 1113"/>
              <a:gd name="T68" fmla="*/ 2147483647 w 4043"/>
              <a:gd name="T69" fmla="*/ 2147483647 h 1113"/>
              <a:gd name="T70" fmla="*/ 2147483647 w 4043"/>
              <a:gd name="T71" fmla="*/ 2147483647 h 1113"/>
              <a:gd name="T72" fmla="*/ 2147483647 w 4043"/>
              <a:gd name="T73" fmla="*/ 2147483647 h 1113"/>
              <a:gd name="T74" fmla="*/ 2147483647 w 4043"/>
              <a:gd name="T75" fmla="*/ 2147483647 h 1113"/>
              <a:gd name="T76" fmla="*/ 2147483647 w 4043"/>
              <a:gd name="T77" fmla="*/ 2147483647 h 1113"/>
              <a:gd name="T78" fmla="*/ 2147483647 w 4043"/>
              <a:gd name="T79" fmla="*/ 2147483647 h 1113"/>
              <a:gd name="T80" fmla="*/ 2147483647 w 4043"/>
              <a:gd name="T81" fmla="*/ 2147483647 h 1113"/>
              <a:gd name="T82" fmla="*/ 2147483647 w 4043"/>
              <a:gd name="T83" fmla="*/ 2147483647 h 1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113"/>
              <a:gd name="T128" fmla="*/ 4043 w 4043"/>
              <a:gd name="T129" fmla="*/ 1113 h 1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113">
                <a:moveTo>
                  <a:pt x="0" y="1113"/>
                </a:moveTo>
                <a:lnTo>
                  <a:pt x="0" y="1113"/>
                </a:lnTo>
                <a:lnTo>
                  <a:pt x="99" y="1113"/>
                </a:lnTo>
                <a:lnTo>
                  <a:pt x="197" y="1113"/>
                </a:lnTo>
                <a:lnTo>
                  <a:pt x="295" y="1113"/>
                </a:lnTo>
                <a:lnTo>
                  <a:pt x="394" y="1113"/>
                </a:lnTo>
                <a:lnTo>
                  <a:pt x="493" y="1113"/>
                </a:lnTo>
                <a:lnTo>
                  <a:pt x="592" y="1113"/>
                </a:lnTo>
                <a:lnTo>
                  <a:pt x="689" y="1113"/>
                </a:lnTo>
                <a:lnTo>
                  <a:pt x="788" y="1113"/>
                </a:lnTo>
                <a:lnTo>
                  <a:pt x="887" y="905"/>
                </a:lnTo>
                <a:lnTo>
                  <a:pt x="986" y="1009"/>
                </a:lnTo>
                <a:lnTo>
                  <a:pt x="1084" y="1070"/>
                </a:lnTo>
                <a:lnTo>
                  <a:pt x="1183" y="1030"/>
                </a:lnTo>
                <a:lnTo>
                  <a:pt x="1282" y="973"/>
                </a:lnTo>
                <a:lnTo>
                  <a:pt x="1381" y="914"/>
                </a:lnTo>
                <a:lnTo>
                  <a:pt x="1478" y="879"/>
                </a:lnTo>
                <a:lnTo>
                  <a:pt x="1577" y="797"/>
                </a:lnTo>
                <a:lnTo>
                  <a:pt x="1676" y="727"/>
                </a:lnTo>
                <a:lnTo>
                  <a:pt x="1775" y="648"/>
                </a:lnTo>
                <a:lnTo>
                  <a:pt x="1873" y="537"/>
                </a:lnTo>
                <a:lnTo>
                  <a:pt x="1972" y="414"/>
                </a:lnTo>
                <a:lnTo>
                  <a:pt x="2071" y="281"/>
                </a:lnTo>
                <a:lnTo>
                  <a:pt x="2170" y="265"/>
                </a:lnTo>
                <a:lnTo>
                  <a:pt x="2267" y="243"/>
                </a:lnTo>
                <a:lnTo>
                  <a:pt x="2366" y="223"/>
                </a:lnTo>
                <a:lnTo>
                  <a:pt x="2465" y="205"/>
                </a:lnTo>
                <a:lnTo>
                  <a:pt x="2564" y="188"/>
                </a:lnTo>
                <a:lnTo>
                  <a:pt x="2662" y="167"/>
                </a:lnTo>
                <a:lnTo>
                  <a:pt x="2761" y="150"/>
                </a:lnTo>
                <a:lnTo>
                  <a:pt x="2860" y="133"/>
                </a:lnTo>
                <a:lnTo>
                  <a:pt x="2959" y="111"/>
                </a:lnTo>
                <a:lnTo>
                  <a:pt x="3056" y="94"/>
                </a:lnTo>
                <a:lnTo>
                  <a:pt x="3155" y="73"/>
                </a:lnTo>
                <a:lnTo>
                  <a:pt x="3254" y="53"/>
                </a:lnTo>
                <a:lnTo>
                  <a:pt x="3353" y="35"/>
                </a:lnTo>
                <a:lnTo>
                  <a:pt x="3451" y="19"/>
                </a:lnTo>
                <a:lnTo>
                  <a:pt x="3549" y="0"/>
                </a:lnTo>
                <a:lnTo>
                  <a:pt x="3648" y="1"/>
                </a:lnTo>
                <a:lnTo>
                  <a:pt x="3747" y="1"/>
                </a:lnTo>
                <a:lnTo>
                  <a:pt x="3845" y="1"/>
                </a:lnTo>
                <a:lnTo>
                  <a:pt x="3944" y="1"/>
                </a:lnTo>
                <a:lnTo>
                  <a:pt x="4043" y="0"/>
                </a:lnTo>
                <a:lnTo>
                  <a:pt x="4043" y="1113"/>
                </a:lnTo>
                <a:lnTo>
                  <a:pt x="3944" y="1113"/>
                </a:lnTo>
                <a:lnTo>
                  <a:pt x="3845" y="1113"/>
                </a:lnTo>
                <a:lnTo>
                  <a:pt x="3747" y="1113"/>
                </a:lnTo>
                <a:lnTo>
                  <a:pt x="3648" y="1113"/>
                </a:lnTo>
                <a:lnTo>
                  <a:pt x="3549" y="1113"/>
                </a:lnTo>
                <a:lnTo>
                  <a:pt x="3451" y="1113"/>
                </a:lnTo>
                <a:lnTo>
                  <a:pt x="3353" y="1113"/>
                </a:lnTo>
                <a:lnTo>
                  <a:pt x="3254" y="1113"/>
                </a:lnTo>
                <a:lnTo>
                  <a:pt x="3155" y="1113"/>
                </a:lnTo>
                <a:lnTo>
                  <a:pt x="3056" y="1113"/>
                </a:lnTo>
                <a:lnTo>
                  <a:pt x="2959" y="1113"/>
                </a:lnTo>
                <a:lnTo>
                  <a:pt x="2860" y="1113"/>
                </a:lnTo>
                <a:lnTo>
                  <a:pt x="2761" y="1113"/>
                </a:lnTo>
                <a:lnTo>
                  <a:pt x="2662" y="1113"/>
                </a:lnTo>
                <a:lnTo>
                  <a:pt x="2564" y="1113"/>
                </a:lnTo>
                <a:lnTo>
                  <a:pt x="2465" y="1113"/>
                </a:lnTo>
                <a:lnTo>
                  <a:pt x="2366" y="1113"/>
                </a:lnTo>
                <a:lnTo>
                  <a:pt x="2267" y="1113"/>
                </a:lnTo>
                <a:lnTo>
                  <a:pt x="2170" y="1113"/>
                </a:lnTo>
                <a:lnTo>
                  <a:pt x="2071" y="1113"/>
                </a:lnTo>
                <a:lnTo>
                  <a:pt x="1972" y="1113"/>
                </a:lnTo>
                <a:lnTo>
                  <a:pt x="1873" y="1113"/>
                </a:lnTo>
                <a:lnTo>
                  <a:pt x="1775" y="1113"/>
                </a:lnTo>
                <a:lnTo>
                  <a:pt x="1676" y="1113"/>
                </a:lnTo>
                <a:lnTo>
                  <a:pt x="1577" y="1113"/>
                </a:lnTo>
                <a:lnTo>
                  <a:pt x="1478" y="1113"/>
                </a:lnTo>
                <a:lnTo>
                  <a:pt x="1381" y="1113"/>
                </a:lnTo>
                <a:lnTo>
                  <a:pt x="1282" y="1113"/>
                </a:lnTo>
                <a:lnTo>
                  <a:pt x="1183" y="1113"/>
                </a:lnTo>
                <a:lnTo>
                  <a:pt x="1084" y="1113"/>
                </a:lnTo>
                <a:lnTo>
                  <a:pt x="986" y="1113"/>
                </a:lnTo>
                <a:lnTo>
                  <a:pt x="887" y="1113"/>
                </a:lnTo>
                <a:lnTo>
                  <a:pt x="788" y="1113"/>
                </a:lnTo>
                <a:lnTo>
                  <a:pt x="689" y="1113"/>
                </a:lnTo>
                <a:lnTo>
                  <a:pt x="592" y="1113"/>
                </a:lnTo>
                <a:lnTo>
                  <a:pt x="493" y="1113"/>
                </a:lnTo>
                <a:lnTo>
                  <a:pt x="394" y="1113"/>
                </a:lnTo>
                <a:lnTo>
                  <a:pt x="295" y="1113"/>
                </a:lnTo>
                <a:lnTo>
                  <a:pt x="197" y="1113"/>
                </a:lnTo>
                <a:lnTo>
                  <a:pt x="99" y="1113"/>
                </a:lnTo>
                <a:lnTo>
                  <a:pt x="0" y="1113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663700" y="3373438"/>
            <a:ext cx="6418263" cy="1978025"/>
          </a:xfrm>
          <a:custGeom>
            <a:avLst/>
            <a:gdLst>
              <a:gd name="T0" fmla="*/ 0 w 4043"/>
              <a:gd name="T1" fmla="*/ 2147483647 h 1246"/>
              <a:gd name="T2" fmla="*/ 2147483647 w 4043"/>
              <a:gd name="T3" fmla="*/ 2147483647 h 1246"/>
              <a:gd name="T4" fmla="*/ 2147483647 w 4043"/>
              <a:gd name="T5" fmla="*/ 2147483647 h 1246"/>
              <a:gd name="T6" fmla="*/ 2147483647 w 4043"/>
              <a:gd name="T7" fmla="*/ 2147483647 h 1246"/>
              <a:gd name="T8" fmla="*/ 2147483647 w 4043"/>
              <a:gd name="T9" fmla="*/ 2147483647 h 1246"/>
              <a:gd name="T10" fmla="*/ 2147483647 w 4043"/>
              <a:gd name="T11" fmla="*/ 2147483647 h 1246"/>
              <a:gd name="T12" fmla="*/ 2147483647 w 4043"/>
              <a:gd name="T13" fmla="*/ 2147483647 h 1246"/>
              <a:gd name="T14" fmla="*/ 2147483647 w 4043"/>
              <a:gd name="T15" fmla="*/ 2147483647 h 1246"/>
              <a:gd name="T16" fmla="*/ 2147483647 w 4043"/>
              <a:gd name="T17" fmla="*/ 2147483647 h 1246"/>
              <a:gd name="T18" fmla="*/ 2147483647 w 4043"/>
              <a:gd name="T19" fmla="*/ 2147483647 h 1246"/>
              <a:gd name="T20" fmla="*/ 2147483647 w 4043"/>
              <a:gd name="T21" fmla="*/ 2147483647 h 1246"/>
              <a:gd name="T22" fmla="*/ 2147483647 w 4043"/>
              <a:gd name="T23" fmla="*/ 2147483647 h 1246"/>
              <a:gd name="T24" fmla="*/ 2147483647 w 4043"/>
              <a:gd name="T25" fmla="*/ 2147483647 h 1246"/>
              <a:gd name="T26" fmla="*/ 2147483647 w 4043"/>
              <a:gd name="T27" fmla="*/ 2147483647 h 1246"/>
              <a:gd name="T28" fmla="*/ 2147483647 w 4043"/>
              <a:gd name="T29" fmla="*/ 2147483647 h 1246"/>
              <a:gd name="T30" fmla="*/ 2147483647 w 4043"/>
              <a:gd name="T31" fmla="*/ 2147483647 h 1246"/>
              <a:gd name="T32" fmla="*/ 2147483647 w 4043"/>
              <a:gd name="T33" fmla="*/ 2147483647 h 1246"/>
              <a:gd name="T34" fmla="*/ 2147483647 w 4043"/>
              <a:gd name="T35" fmla="*/ 2147483647 h 1246"/>
              <a:gd name="T36" fmla="*/ 2147483647 w 4043"/>
              <a:gd name="T37" fmla="*/ 2147483647 h 1246"/>
              <a:gd name="T38" fmla="*/ 2147483647 w 4043"/>
              <a:gd name="T39" fmla="*/ 2147483647 h 1246"/>
              <a:gd name="T40" fmla="*/ 2147483647 w 4043"/>
              <a:gd name="T41" fmla="*/ 2147483647 h 1246"/>
              <a:gd name="T42" fmla="*/ 2147483647 w 4043"/>
              <a:gd name="T43" fmla="*/ 2147483647 h 1246"/>
              <a:gd name="T44" fmla="*/ 2147483647 w 4043"/>
              <a:gd name="T45" fmla="*/ 2147483647 h 1246"/>
              <a:gd name="T46" fmla="*/ 2147483647 w 4043"/>
              <a:gd name="T47" fmla="*/ 2147483647 h 1246"/>
              <a:gd name="T48" fmla="*/ 2147483647 w 4043"/>
              <a:gd name="T49" fmla="*/ 2147483647 h 1246"/>
              <a:gd name="T50" fmla="*/ 2147483647 w 4043"/>
              <a:gd name="T51" fmla="*/ 2147483647 h 1246"/>
              <a:gd name="T52" fmla="*/ 2147483647 w 4043"/>
              <a:gd name="T53" fmla="*/ 2147483647 h 1246"/>
              <a:gd name="T54" fmla="*/ 2147483647 w 4043"/>
              <a:gd name="T55" fmla="*/ 2147483647 h 1246"/>
              <a:gd name="T56" fmla="*/ 2147483647 w 4043"/>
              <a:gd name="T57" fmla="*/ 2147483647 h 1246"/>
              <a:gd name="T58" fmla="*/ 2147483647 w 4043"/>
              <a:gd name="T59" fmla="*/ 2147483647 h 1246"/>
              <a:gd name="T60" fmla="*/ 2147483647 w 4043"/>
              <a:gd name="T61" fmla="*/ 2147483647 h 1246"/>
              <a:gd name="T62" fmla="*/ 2147483647 w 4043"/>
              <a:gd name="T63" fmla="*/ 2147483647 h 1246"/>
              <a:gd name="T64" fmla="*/ 2147483647 w 4043"/>
              <a:gd name="T65" fmla="*/ 2147483647 h 1246"/>
              <a:gd name="T66" fmla="*/ 2147483647 w 4043"/>
              <a:gd name="T67" fmla="*/ 2147483647 h 1246"/>
              <a:gd name="T68" fmla="*/ 2147483647 w 4043"/>
              <a:gd name="T69" fmla="*/ 2147483647 h 1246"/>
              <a:gd name="T70" fmla="*/ 2147483647 w 4043"/>
              <a:gd name="T71" fmla="*/ 2147483647 h 1246"/>
              <a:gd name="T72" fmla="*/ 2147483647 w 4043"/>
              <a:gd name="T73" fmla="*/ 2147483647 h 1246"/>
              <a:gd name="T74" fmla="*/ 2147483647 w 4043"/>
              <a:gd name="T75" fmla="*/ 2147483647 h 1246"/>
              <a:gd name="T76" fmla="*/ 2147483647 w 4043"/>
              <a:gd name="T77" fmla="*/ 2147483647 h 1246"/>
              <a:gd name="T78" fmla="*/ 2147483647 w 4043"/>
              <a:gd name="T79" fmla="*/ 2147483647 h 1246"/>
              <a:gd name="T80" fmla="*/ 2147483647 w 4043"/>
              <a:gd name="T81" fmla="*/ 2147483647 h 1246"/>
              <a:gd name="T82" fmla="*/ 2147483647 w 4043"/>
              <a:gd name="T83" fmla="*/ 2147483647 h 1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246"/>
              <a:gd name="T128" fmla="*/ 4043 w 4043"/>
              <a:gd name="T129" fmla="*/ 1246 h 1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246">
                <a:moveTo>
                  <a:pt x="0" y="1246"/>
                </a:moveTo>
                <a:lnTo>
                  <a:pt x="0" y="1246"/>
                </a:lnTo>
                <a:lnTo>
                  <a:pt x="99" y="1246"/>
                </a:lnTo>
                <a:lnTo>
                  <a:pt x="197" y="1246"/>
                </a:lnTo>
                <a:lnTo>
                  <a:pt x="295" y="1246"/>
                </a:lnTo>
                <a:lnTo>
                  <a:pt x="394" y="1246"/>
                </a:lnTo>
                <a:lnTo>
                  <a:pt x="493" y="1246"/>
                </a:lnTo>
                <a:lnTo>
                  <a:pt x="592" y="1199"/>
                </a:lnTo>
                <a:lnTo>
                  <a:pt x="689" y="1199"/>
                </a:lnTo>
                <a:lnTo>
                  <a:pt x="788" y="1199"/>
                </a:lnTo>
                <a:lnTo>
                  <a:pt x="887" y="993"/>
                </a:lnTo>
                <a:lnTo>
                  <a:pt x="986" y="1099"/>
                </a:lnTo>
                <a:lnTo>
                  <a:pt x="1084" y="1159"/>
                </a:lnTo>
                <a:lnTo>
                  <a:pt x="1183" y="1119"/>
                </a:lnTo>
                <a:lnTo>
                  <a:pt x="1282" y="1062"/>
                </a:lnTo>
                <a:lnTo>
                  <a:pt x="1381" y="979"/>
                </a:lnTo>
                <a:lnTo>
                  <a:pt x="1478" y="944"/>
                </a:lnTo>
                <a:lnTo>
                  <a:pt x="1577" y="863"/>
                </a:lnTo>
                <a:lnTo>
                  <a:pt x="1676" y="792"/>
                </a:lnTo>
                <a:lnTo>
                  <a:pt x="1775" y="714"/>
                </a:lnTo>
                <a:lnTo>
                  <a:pt x="1873" y="580"/>
                </a:lnTo>
                <a:lnTo>
                  <a:pt x="1972" y="458"/>
                </a:lnTo>
                <a:lnTo>
                  <a:pt x="2071" y="325"/>
                </a:lnTo>
                <a:lnTo>
                  <a:pt x="2170" y="306"/>
                </a:lnTo>
                <a:lnTo>
                  <a:pt x="2267" y="281"/>
                </a:lnTo>
                <a:lnTo>
                  <a:pt x="2366" y="257"/>
                </a:lnTo>
                <a:lnTo>
                  <a:pt x="2465" y="234"/>
                </a:lnTo>
                <a:lnTo>
                  <a:pt x="2564" y="216"/>
                </a:lnTo>
                <a:lnTo>
                  <a:pt x="2662" y="192"/>
                </a:lnTo>
                <a:lnTo>
                  <a:pt x="2761" y="172"/>
                </a:lnTo>
                <a:lnTo>
                  <a:pt x="2860" y="152"/>
                </a:lnTo>
                <a:lnTo>
                  <a:pt x="2959" y="126"/>
                </a:lnTo>
                <a:lnTo>
                  <a:pt x="3056" y="106"/>
                </a:lnTo>
                <a:lnTo>
                  <a:pt x="3155" y="84"/>
                </a:lnTo>
                <a:lnTo>
                  <a:pt x="3254" y="62"/>
                </a:lnTo>
                <a:lnTo>
                  <a:pt x="3353" y="43"/>
                </a:lnTo>
                <a:lnTo>
                  <a:pt x="3451" y="24"/>
                </a:lnTo>
                <a:lnTo>
                  <a:pt x="3549" y="4"/>
                </a:lnTo>
                <a:lnTo>
                  <a:pt x="3648" y="5"/>
                </a:lnTo>
                <a:lnTo>
                  <a:pt x="3747" y="5"/>
                </a:lnTo>
                <a:lnTo>
                  <a:pt x="3845" y="3"/>
                </a:lnTo>
                <a:lnTo>
                  <a:pt x="3944" y="3"/>
                </a:lnTo>
                <a:lnTo>
                  <a:pt x="4043" y="0"/>
                </a:lnTo>
                <a:lnTo>
                  <a:pt x="4043" y="133"/>
                </a:lnTo>
                <a:lnTo>
                  <a:pt x="3944" y="134"/>
                </a:lnTo>
                <a:lnTo>
                  <a:pt x="3845" y="134"/>
                </a:lnTo>
                <a:lnTo>
                  <a:pt x="3747" y="134"/>
                </a:lnTo>
                <a:lnTo>
                  <a:pt x="3648" y="134"/>
                </a:lnTo>
                <a:lnTo>
                  <a:pt x="3549" y="133"/>
                </a:lnTo>
                <a:lnTo>
                  <a:pt x="3451" y="152"/>
                </a:lnTo>
                <a:lnTo>
                  <a:pt x="3353" y="168"/>
                </a:lnTo>
                <a:lnTo>
                  <a:pt x="3254" y="186"/>
                </a:lnTo>
                <a:lnTo>
                  <a:pt x="3155" y="206"/>
                </a:lnTo>
                <a:lnTo>
                  <a:pt x="3056" y="227"/>
                </a:lnTo>
                <a:lnTo>
                  <a:pt x="2959" y="244"/>
                </a:lnTo>
                <a:lnTo>
                  <a:pt x="2860" y="266"/>
                </a:lnTo>
                <a:lnTo>
                  <a:pt x="2761" y="283"/>
                </a:lnTo>
                <a:lnTo>
                  <a:pt x="2662" y="300"/>
                </a:lnTo>
                <a:lnTo>
                  <a:pt x="2564" y="321"/>
                </a:lnTo>
                <a:lnTo>
                  <a:pt x="2465" y="338"/>
                </a:lnTo>
                <a:lnTo>
                  <a:pt x="2366" y="356"/>
                </a:lnTo>
                <a:lnTo>
                  <a:pt x="2267" y="376"/>
                </a:lnTo>
                <a:lnTo>
                  <a:pt x="2170" y="398"/>
                </a:lnTo>
                <a:lnTo>
                  <a:pt x="2071" y="414"/>
                </a:lnTo>
                <a:lnTo>
                  <a:pt x="1972" y="547"/>
                </a:lnTo>
                <a:lnTo>
                  <a:pt x="1873" y="670"/>
                </a:lnTo>
                <a:lnTo>
                  <a:pt x="1775" y="781"/>
                </a:lnTo>
                <a:lnTo>
                  <a:pt x="1676" y="860"/>
                </a:lnTo>
                <a:lnTo>
                  <a:pt x="1577" y="930"/>
                </a:lnTo>
                <a:lnTo>
                  <a:pt x="1478" y="1012"/>
                </a:lnTo>
                <a:lnTo>
                  <a:pt x="1381" y="1047"/>
                </a:lnTo>
                <a:lnTo>
                  <a:pt x="1282" y="1106"/>
                </a:lnTo>
                <a:lnTo>
                  <a:pt x="1183" y="1163"/>
                </a:lnTo>
                <a:lnTo>
                  <a:pt x="1084" y="1203"/>
                </a:lnTo>
                <a:lnTo>
                  <a:pt x="986" y="1142"/>
                </a:lnTo>
                <a:lnTo>
                  <a:pt x="887" y="1038"/>
                </a:lnTo>
                <a:lnTo>
                  <a:pt x="788" y="1246"/>
                </a:lnTo>
                <a:lnTo>
                  <a:pt x="689" y="1246"/>
                </a:lnTo>
                <a:lnTo>
                  <a:pt x="592" y="1246"/>
                </a:lnTo>
                <a:lnTo>
                  <a:pt x="493" y="1246"/>
                </a:lnTo>
                <a:lnTo>
                  <a:pt x="394" y="1246"/>
                </a:lnTo>
                <a:lnTo>
                  <a:pt x="295" y="1246"/>
                </a:lnTo>
                <a:lnTo>
                  <a:pt x="197" y="1246"/>
                </a:lnTo>
                <a:lnTo>
                  <a:pt x="99" y="1246"/>
                </a:lnTo>
                <a:lnTo>
                  <a:pt x="0" y="124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663700" y="2609850"/>
            <a:ext cx="6418263" cy="2741613"/>
          </a:xfrm>
          <a:custGeom>
            <a:avLst/>
            <a:gdLst>
              <a:gd name="T0" fmla="*/ 0 w 4043"/>
              <a:gd name="T1" fmla="*/ 2147483647 h 1727"/>
              <a:gd name="T2" fmla="*/ 2147483647 w 4043"/>
              <a:gd name="T3" fmla="*/ 2147483647 h 1727"/>
              <a:gd name="T4" fmla="*/ 2147483647 w 4043"/>
              <a:gd name="T5" fmla="*/ 2147483647 h 1727"/>
              <a:gd name="T6" fmla="*/ 2147483647 w 4043"/>
              <a:gd name="T7" fmla="*/ 2147483647 h 1727"/>
              <a:gd name="T8" fmla="*/ 2147483647 w 4043"/>
              <a:gd name="T9" fmla="*/ 2147483647 h 1727"/>
              <a:gd name="T10" fmla="*/ 2147483647 w 4043"/>
              <a:gd name="T11" fmla="*/ 2147483647 h 1727"/>
              <a:gd name="T12" fmla="*/ 2147483647 w 4043"/>
              <a:gd name="T13" fmla="*/ 2147483647 h 1727"/>
              <a:gd name="T14" fmla="*/ 2147483647 w 4043"/>
              <a:gd name="T15" fmla="*/ 2147483647 h 1727"/>
              <a:gd name="T16" fmla="*/ 2147483647 w 4043"/>
              <a:gd name="T17" fmla="*/ 2147483647 h 1727"/>
              <a:gd name="T18" fmla="*/ 2147483647 w 4043"/>
              <a:gd name="T19" fmla="*/ 2147483647 h 1727"/>
              <a:gd name="T20" fmla="*/ 2147483647 w 4043"/>
              <a:gd name="T21" fmla="*/ 2147483647 h 1727"/>
              <a:gd name="T22" fmla="*/ 2147483647 w 4043"/>
              <a:gd name="T23" fmla="*/ 2147483647 h 1727"/>
              <a:gd name="T24" fmla="*/ 2147483647 w 4043"/>
              <a:gd name="T25" fmla="*/ 2147483647 h 1727"/>
              <a:gd name="T26" fmla="*/ 2147483647 w 4043"/>
              <a:gd name="T27" fmla="*/ 2147483647 h 1727"/>
              <a:gd name="T28" fmla="*/ 2147483647 w 4043"/>
              <a:gd name="T29" fmla="*/ 2147483647 h 1727"/>
              <a:gd name="T30" fmla="*/ 2147483647 w 4043"/>
              <a:gd name="T31" fmla="*/ 2147483647 h 1727"/>
              <a:gd name="T32" fmla="*/ 2147483647 w 4043"/>
              <a:gd name="T33" fmla="*/ 2147483647 h 1727"/>
              <a:gd name="T34" fmla="*/ 2147483647 w 4043"/>
              <a:gd name="T35" fmla="*/ 2147483647 h 1727"/>
              <a:gd name="T36" fmla="*/ 2147483647 w 4043"/>
              <a:gd name="T37" fmla="*/ 0 h 1727"/>
              <a:gd name="T38" fmla="*/ 2147483647 w 4043"/>
              <a:gd name="T39" fmla="*/ 2147483647 h 1727"/>
              <a:gd name="T40" fmla="*/ 2147483647 w 4043"/>
              <a:gd name="T41" fmla="*/ 2147483647 h 1727"/>
              <a:gd name="T42" fmla="*/ 2147483647 w 4043"/>
              <a:gd name="T43" fmla="*/ 2147483647 h 1727"/>
              <a:gd name="T44" fmla="*/ 2147483647 w 4043"/>
              <a:gd name="T45" fmla="*/ 2147483647 h 1727"/>
              <a:gd name="T46" fmla="*/ 2147483647 w 4043"/>
              <a:gd name="T47" fmla="*/ 2147483647 h 1727"/>
              <a:gd name="T48" fmla="*/ 2147483647 w 4043"/>
              <a:gd name="T49" fmla="*/ 2147483647 h 1727"/>
              <a:gd name="T50" fmla="*/ 2147483647 w 4043"/>
              <a:gd name="T51" fmla="*/ 2147483647 h 1727"/>
              <a:gd name="T52" fmla="*/ 2147483647 w 4043"/>
              <a:gd name="T53" fmla="*/ 2147483647 h 1727"/>
              <a:gd name="T54" fmla="*/ 2147483647 w 4043"/>
              <a:gd name="T55" fmla="*/ 2147483647 h 1727"/>
              <a:gd name="T56" fmla="*/ 2147483647 w 4043"/>
              <a:gd name="T57" fmla="*/ 2147483647 h 1727"/>
              <a:gd name="T58" fmla="*/ 2147483647 w 4043"/>
              <a:gd name="T59" fmla="*/ 2147483647 h 1727"/>
              <a:gd name="T60" fmla="*/ 2147483647 w 4043"/>
              <a:gd name="T61" fmla="*/ 2147483647 h 1727"/>
              <a:gd name="T62" fmla="*/ 2147483647 w 4043"/>
              <a:gd name="T63" fmla="*/ 2147483647 h 1727"/>
              <a:gd name="T64" fmla="*/ 2147483647 w 4043"/>
              <a:gd name="T65" fmla="*/ 2147483647 h 1727"/>
              <a:gd name="T66" fmla="*/ 2147483647 w 4043"/>
              <a:gd name="T67" fmla="*/ 2147483647 h 1727"/>
              <a:gd name="T68" fmla="*/ 2147483647 w 4043"/>
              <a:gd name="T69" fmla="*/ 2147483647 h 1727"/>
              <a:gd name="T70" fmla="*/ 2147483647 w 4043"/>
              <a:gd name="T71" fmla="*/ 2147483647 h 1727"/>
              <a:gd name="T72" fmla="*/ 2147483647 w 4043"/>
              <a:gd name="T73" fmla="*/ 2147483647 h 1727"/>
              <a:gd name="T74" fmla="*/ 2147483647 w 4043"/>
              <a:gd name="T75" fmla="*/ 2147483647 h 1727"/>
              <a:gd name="T76" fmla="*/ 2147483647 w 4043"/>
              <a:gd name="T77" fmla="*/ 2147483647 h 1727"/>
              <a:gd name="T78" fmla="*/ 2147483647 w 4043"/>
              <a:gd name="T79" fmla="*/ 2147483647 h 1727"/>
              <a:gd name="T80" fmla="*/ 2147483647 w 4043"/>
              <a:gd name="T81" fmla="*/ 2147483647 h 1727"/>
              <a:gd name="T82" fmla="*/ 2147483647 w 4043"/>
              <a:gd name="T83" fmla="*/ 2147483647 h 17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43"/>
              <a:gd name="T127" fmla="*/ 0 h 1727"/>
              <a:gd name="T128" fmla="*/ 4043 w 4043"/>
              <a:gd name="T129" fmla="*/ 1727 h 17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43" h="1727">
                <a:moveTo>
                  <a:pt x="0" y="1727"/>
                </a:moveTo>
                <a:lnTo>
                  <a:pt x="0" y="1409"/>
                </a:lnTo>
                <a:lnTo>
                  <a:pt x="99" y="1391"/>
                </a:lnTo>
                <a:lnTo>
                  <a:pt x="197" y="1388"/>
                </a:lnTo>
                <a:lnTo>
                  <a:pt x="295" y="1379"/>
                </a:lnTo>
                <a:lnTo>
                  <a:pt x="394" y="1371"/>
                </a:lnTo>
                <a:lnTo>
                  <a:pt x="493" y="1349"/>
                </a:lnTo>
                <a:lnTo>
                  <a:pt x="592" y="1382"/>
                </a:lnTo>
                <a:lnTo>
                  <a:pt x="689" y="1372"/>
                </a:lnTo>
                <a:lnTo>
                  <a:pt x="788" y="1369"/>
                </a:lnTo>
                <a:lnTo>
                  <a:pt x="887" y="1155"/>
                </a:lnTo>
                <a:lnTo>
                  <a:pt x="986" y="1229"/>
                </a:lnTo>
                <a:lnTo>
                  <a:pt x="1084" y="1282"/>
                </a:lnTo>
                <a:lnTo>
                  <a:pt x="1183" y="1201"/>
                </a:lnTo>
                <a:lnTo>
                  <a:pt x="1282" y="1179"/>
                </a:lnTo>
                <a:lnTo>
                  <a:pt x="1381" y="1073"/>
                </a:lnTo>
                <a:lnTo>
                  <a:pt x="1478" y="1037"/>
                </a:lnTo>
                <a:lnTo>
                  <a:pt x="1577" y="956"/>
                </a:lnTo>
                <a:lnTo>
                  <a:pt x="1676" y="886"/>
                </a:lnTo>
                <a:lnTo>
                  <a:pt x="1775" y="807"/>
                </a:lnTo>
                <a:lnTo>
                  <a:pt x="1873" y="637"/>
                </a:lnTo>
                <a:lnTo>
                  <a:pt x="1972" y="515"/>
                </a:lnTo>
                <a:lnTo>
                  <a:pt x="2071" y="382"/>
                </a:lnTo>
                <a:lnTo>
                  <a:pt x="2170" y="359"/>
                </a:lnTo>
                <a:lnTo>
                  <a:pt x="2267" y="329"/>
                </a:lnTo>
                <a:lnTo>
                  <a:pt x="2366" y="302"/>
                </a:lnTo>
                <a:lnTo>
                  <a:pt x="2465" y="273"/>
                </a:lnTo>
                <a:lnTo>
                  <a:pt x="2564" y="253"/>
                </a:lnTo>
                <a:lnTo>
                  <a:pt x="2662" y="226"/>
                </a:lnTo>
                <a:lnTo>
                  <a:pt x="2761" y="203"/>
                </a:lnTo>
                <a:lnTo>
                  <a:pt x="2860" y="179"/>
                </a:lnTo>
                <a:lnTo>
                  <a:pt x="2959" y="150"/>
                </a:lnTo>
                <a:lnTo>
                  <a:pt x="3056" y="122"/>
                </a:lnTo>
                <a:lnTo>
                  <a:pt x="3155" y="98"/>
                </a:lnTo>
                <a:lnTo>
                  <a:pt x="3254" y="73"/>
                </a:lnTo>
                <a:lnTo>
                  <a:pt x="3353" y="49"/>
                </a:lnTo>
                <a:lnTo>
                  <a:pt x="3451" y="26"/>
                </a:lnTo>
                <a:lnTo>
                  <a:pt x="3549" y="0"/>
                </a:lnTo>
                <a:lnTo>
                  <a:pt x="3648" y="3"/>
                </a:lnTo>
                <a:lnTo>
                  <a:pt x="3747" y="6"/>
                </a:lnTo>
                <a:lnTo>
                  <a:pt x="3845" y="3"/>
                </a:lnTo>
                <a:lnTo>
                  <a:pt x="3944" y="6"/>
                </a:lnTo>
                <a:lnTo>
                  <a:pt x="4043" y="3"/>
                </a:lnTo>
                <a:lnTo>
                  <a:pt x="4043" y="481"/>
                </a:lnTo>
                <a:lnTo>
                  <a:pt x="3944" y="484"/>
                </a:lnTo>
                <a:lnTo>
                  <a:pt x="3845" y="484"/>
                </a:lnTo>
                <a:lnTo>
                  <a:pt x="3747" y="486"/>
                </a:lnTo>
                <a:lnTo>
                  <a:pt x="3648" y="486"/>
                </a:lnTo>
                <a:lnTo>
                  <a:pt x="3549" y="485"/>
                </a:lnTo>
                <a:lnTo>
                  <a:pt x="3451" y="505"/>
                </a:lnTo>
                <a:lnTo>
                  <a:pt x="3353" y="524"/>
                </a:lnTo>
                <a:lnTo>
                  <a:pt x="3254" y="543"/>
                </a:lnTo>
                <a:lnTo>
                  <a:pt x="3155" y="565"/>
                </a:lnTo>
                <a:lnTo>
                  <a:pt x="3056" y="587"/>
                </a:lnTo>
                <a:lnTo>
                  <a:pt x="2959" y="607"/>
                </a:lnTo>
                <a:lnTo>
                  <a:pt x="2860" y="633"/>
                </a:lnTo>
                <a:lnTo>
                  <a:pt x="2761" y="653"/>
                </a:lnTo>
                <a:lnTo>
                  <a:pt x="2662" y="673"/>
                </a:lnTo>
                <a:lnTo>
                  <a:pt x="2564" y="697"/>
                </a:lnTo>
                <a:lnTo>
                  <a:pt x="2465" y="715"/>
                </a:lnTo>
                <a:lnTo>
                  <a:pt x="2366" y="738"/>
                </a:lnTo>
                <a:lnTo>
                  <a:pt x="2267" y="762"/>
                </a:lnTo>
                <a:lnTo>
                  <a:pt x="2170" y="787"/>
                </a:lnTo>
                <a:lnTo>
                  <a:pt x="2071" y="806"/>
                </a:lnTo>
                <a:lnTo>
                  <a:pt x="1972" y="939"/>
                </a:lnTo>
                <a:lnTo>
                  <a:pt x="1873" y="1061"/>
                </a:lnTo>
                <a:lnTo>
                  <a:pt x="1775" y="1195"/>
                </a:lnTo>
                <a:lnTo>
                  <a:pt x="1676" y="1273"/>
                </a:lnTo>
                <a:lnTo>
                  <a:pt x="1577" y="1344"/>
                </a:lnTo>
                <a:lnTo>
                  <a:pt x="1478" y="1425"/>
                </a:lnTo>
                <a:lnTo>
                  <a:pt x="1381" y="1460"/>
                </a:lnTo>
                <a:lnTo>
                  <a:pt x="1282" y="1543"/>
                </a:lnTo>
                <a:lnTo>
                  <a:pt x="1183" y="1600"/>
                </a:lnTo>
                <a:lnTo>
                  <a:pt x="1084" y="1640"/>
                </a:lnTo>
                <a:lnTo>
                  <a:pt x="986" y="1580"/>
                </a:lnTo>
                <a:lnTo>
                  <a:pt x="887" y="1474"/>
                </a:lnTo>
                <a:lnTo>
                  <a:pt x="788" y="1680"/>
                </a:lnTo>
                <a:lnTo>
                  <a:pt x="689" y="1680"/>
                </a:lnTo>
                <a:lnTo>
                  <a:pt x="592" y="1680"/>
                </a:lnTo>
                <a:lnTo>
                  <a:pt x="493" y="1727"/>
                </a:lnTo>
                <a:lnTo>
                  <a:pt x="394" y="1727"/>
                </a:lnTo>
                <a:lnTo>
                  <a:pt x="295" y="1727"/>
                </a:lnTo>
                <a:lnTo>
                  <a:pt x="197" y="1727"/>
                </a:lnTo>
                <a:lnTo>
                  <a:pt x="99" y="1727"/>
                </a:lnTo>
                <a:lnTo>
                  <a:pt x="0" y="172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663700" y="2393950"/>
            <a:ext cx="1588" cy="3367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06550" y="57610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606550" y="54244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606550" y="50879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1606550" y="47513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606550" y="44148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1606550" y="40767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6550" y="37401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1606550" y="34036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606550" y="30670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1606550" y="27305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606550" y="23939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1663700" y="5761038"/>
            <a:ext cx="6418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166370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18208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197643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21320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228917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244633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260350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27574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29146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30718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322897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3845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5417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369887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385603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401002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41671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43243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44815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46370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V="1">
            <a:off x="47942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49514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510857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V="1">
            <a:off x="52625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541972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55768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57340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588962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60467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620395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636111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51510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V="1">
            <a:off x="66722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 flipV="1">
            <a:off x="6829425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 flipV="1">
            <a:off x="698658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76"/>
          <p:cNvSpPr>
            <a:spLocks noChangeShapeType="1"/>
          </p:cNvSpPr>
          <p:nvPr/>
        </p:nvSpPr>
        <p:spPr bwMode="auto">
          <a:xfrm flipV="1">
            <a:off x="71421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 flipV="1">
            <a:off x="729773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78"/>
          <p:cNvSpPr>
            <a:spLocks noChangeShapeType="1"/>
          </p:cNvSpPr>
          <p:nvPr/>
        </p:nvSpPr>
        <p:spPr bwMode="auto">
          <a:xfrm flipV="1">
            <a:off x="745490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 flipV="1">
            <a:off x="76120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80"/>
          <p:cNvSpPr>
            <a:spLocks noChangeShapeType="1"/>
          </p:cNvSpPr>
          <p:nvPr/>
        </p:nvSpPr>
        <p:spPr bwMode="auto">
          <a:xfrm flipV="1">
            <a:off x="7767638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 flipV="1">
            <a:off x="7924800" y="57610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82"/>
          <p:cNvSpPr>
            <a:spLocks noChangeShapeType="1"/>
          </p:cNvSpPr>
          <p:nvPr/>
        </p:nvSpPr>
        <p:spPr bwMode="auto">
          <a:xfrm flipV="1">
            <a:off x="8081963" y="5761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83"/>
          <p:cNvSpPr>
            <a:spLocks noChangeShapeType="1"/>
          </p:cNvSpPr>
          <p:nvPr/>
        </p:nvSpPr>
        <p:spPr bwMode="auto">
          <a:xfrm flipV="1">
            <a:off x="1663700" y="3856038"/>
            <a:ext cx="157163" cy="9366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>
            <a:off x="1820863" y="3856038"/>
            <a:ext cx="155575" cy="825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 flipV="1">
            <a:off x="1976438" y="3913188"/>
            <a:ext cx="155575" cy="254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 flipV="1">
            <a:off x="2132013" y="3868738"/>
            <a:ext cx="157162" cy="444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 flipV="1">
            <a:off x="2289175" y="3744913"/>
            <a:ext cx="157163" cy="12382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2446338" y="3744913"/>
            <a:ext cx="157162" cy="204787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flipV="1">
            <a:off x="2603500" y="3878263"/>
            <a:ext cx="153988" cy="71437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2757488" y="3878263"/>
            <a:ext cx="157162" cy="26987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91"/>
          <p:cNvSpPr>
            <a:spLocks noChangeShapeType="1"/>
          </p:cNvSpPr>
          <p:nvPr/>
        </p:nvSpPr>
        <p:spPr bwMode="auto">
          <a:xfrm flipV="1">
            <a:off x="2914650" y="3871913"/>
            <a:ext cx="157163" cy="33337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 flipV="1">
            <a:off x="3071813" y="3678238"/>
            <a:ext cx="157162" cy="1936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3228975" y="3678238"/>
            <a:ext cx="155575" cy="31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 flipV="1">
            <a:off x="3384550" y="3402013"/>
            <a:ext cx="157163" cy="2794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3541713" y="3402013"/>
            <a:ext cx="157162" cy="14446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96"/>
          <p:cNvSpPr>
            <a:spLocks noChangeShapeType="1"/>
          </p:cNvSpPr>
          <p:nvPr/>
        </p:nvSpPr>
        <p:spPr bwMode="auto">
          <a:xfrm flipV="1">
            <a:off x="3698875" y="3471863"/>
            <a:ext cx="157163" cy="7461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 flipV="1">
            <a:off x="3856038" y="3409950"/>
            <a:ext cx="153987" cy="61913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98"/>
          <p:cNvSpPr>
            <a:spLocks noChangeShapeType="1"/>
          </p:cNvSpPr>
          <p:nvPr/>
        </p:nvSpPr>
        <p:spPr bwMode="auto">
          <a:xfrm flipV="1">
            <a:off x="4010025" y="3335338"/>
            <a:ext cx="157163" cy="7461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 flipV="1">
            <a:off x="4167188" y="3289300"/>
            <a:ext cx="157162" cy="46038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00"/>
          <p:cNvSpPr>
            <a:spLocks noChangeShapeType="1"/>
          </p:cNvSpPr>
          <p:nvPr/>
        </p:nvSpPr>
        <p:spPr bwMode="auto">
          <a:xfrm flipV="1">
            <a:off x="4324350" y="3248025"/>
            <a:ext cx="157163" cy="412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 flipV="1">
            <a:off x="4481513" y="3203575"/>
            <a:ext cx="155575" cy="444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 flipV="1">
            <a:off x="4637088" y="3162300"/>
            <a:ext cx="157162" cy="412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 flipV="1">
            <a:off x="4794250" y="3068638"/>
            <a:ext cx="157163" cy="9366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V="1">
            <a:off x="4951413" y="3054350"/>
            <a:ext cx="157162" cy="14288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V="1">
            <a:off x="5108575" y="3035300"/>
            <a:ext cx="153988" cy="190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 flipV="1">
            <a:off x="5262563" y="3019425"/>
            <a:ext cx="157162" cy="158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 flipV="1">
            <a:off x="5419725" y="2994025"/>
            <a:ext cx="157163" cy="254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08"/>
          <p:cNvSpPr>
            <a:spLocks noChangeShapeType="1"/>
          </p:cNvSpPr>
          <p:nvPr/>
        </p:nvSpPr>
        <p:spPr bwMode="auto">
          <a:xfrm flipV="1">
            <a:off x="5576888" y="2982913"/>
            <a:ext cx="157162" cy="1111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109"/>
          <p:cNvSpPr>
            <a:spLocks noChangeShapeType="1"/>
          </p:cNvSpPr>
          <p:nvPr/>
        </p:nvSpPr>
        <p:spPr bwMode="auto">
          <a:xfrm flipV="1">
            <a:off x="5734050" y="2971800"/>
            <a:ext cx="155575" cy="11113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110"/>
          <p:cNvSpPr>
            <a:spLocks noChangeShapeType="1"/>
          </p:cNvSpPr>
          <p:nvPr/>
        </p:nvSpPr>
        <p:spPr bwMode="auto">
          <a:xfrm flipV="1">
            <a:off x="5889625" y="2952750"/>
            <a:ext cx="157163" cy="190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 flipV="1">
            <a:off x="6046788" y="2933700"/>
            <a:ext cx="157162" cy="190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 flipV="1">
            <a:off x="6203950" y="2921000"/>
            <a:ext cx="157163" cy="127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113"/>
          <p:cNvSpPr>
            <a:spLocks noChangeShapeType="1"/>
          </p:cNvSpPr>
          <p:nvPr/>
        </p:nvSpPr>
        <p:spPr bwMode="auto">
          <a:xfrm flipV="1">
            <a:off x="6361113" y="2898775"/>
            <a:ext cx="153987" cy="2222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 flipV="1">
            <a:off x="6515100" y="2886075"/>
            <a:ext cx="157163" cy="127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115"/>
          <p:cNvSpPr>
            <a:spLocks noChangeShapeType="1"/>
          </p:cNvSpPr>
          <p:nvPr/>
        </p:nvSpPr>
        <p:spPr bwMode="auto">
          <a:xfrm>
            <a:off x="6672263" y="2886075"/>
            <a:ext cx="157162" cy="1588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116"/>
          <p:cNvSpPr>
            <a:spLocks noChangeShapeType="1"/>
          </p:cNvSpPr>
          <p:nvPr/>
        </p:nvSpPr>
        <p:spPr bwMode="auto">
          <a:xfrm flipV="1">
            <a:off x="6829425" y="2873375"/>
            <a:ext cx="157163" cy="127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 flipV="1">
            <a:off x="6986588" y="2867025"/>
            <a:ext cx="155575" cy="63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 flipV="1">
            <a:off x="7142163" y="2847975"/>
            <a:ext cx="155575" cy="190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19"/>
          <p:cNvSpPr>
            <a:spLocks noChangeShapeType="1"/>
          </p:cNvSpPr>
          <p:nvPr/>
        </p:nvSpPr>
        <p:spPr bwMode="auto">
          <a:xfrm flipV="1">
            <a:off x="7297738" y="2844800"/>
            <a:ext cx="157162" cy="3175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7454900" y="2844800"/>
            <a:ext cx="157163" cy="1588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21"/>
          <p:cNvSpPr>
            <a:spLocks noChangeShapeType="1"/>
          </p:cNvSpPr>
          <p:nvPr/>
        </p:nvSpPr>
        <p:spPr bwMode="auto">
          <a:xfrm flipV="1">
            <a:off x="7612063" y="2838450"/>
            <a:ext cx="155575" cy="635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 flipV="1">
            <a:off x="7767638" y="2825750"/>
            <a:ext cx="157162" cy="12700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 flipV="1">
            <a:off x="7924800" y="2820988"/>
            <a:ext cx="157163" cy="4762"/>
          </a:xfrm>
          <a:prstGeom prst="line">
            <a:avLst/>
          </a:prstGeom>
          <a:noFill/>
          <a:ln w="5238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1423988" y="56530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0</a:t>
            </a: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1322388" y="53165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50</a:t>
            </a:r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1222375" y="49799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100</a:t>
            </a: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1222375" y="464343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150</a:t>
            </a:r>
          </a:p>
        </p:txBody>
      </p:sp>
      <p:sp>
        <p:nvSpPr>
          <p:cNvPr id="130" name="Rectangle 128"/>
          <p:cNvSpPr>
            <a:spLocks noChangeArrowheads="1"/>
          </p:cNvSpPr>
          <p:nvPr/>
        </p:nvSpPr>
        <p:spPr bwMode="auto">
          <a:xfrm>
            <a:off x="1222375" y="43068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200</a:t>
            </a:r>
          </a:p>
        </p:txBody>
      </p:sp>
      <p:sp>
        <p:nvSpPr>
          <p:cNvPr id="131" name="Rectangle 129"/>
          <p:cNvSpPr>
            <a:spLocks noChangeArrowheads="1"/>
          </p:cNvSpPr>
          <p:nvPr/>
        </p:nvSpPr>
        <p:spPr bwMode="auto">
          <a:xfrm>
            <a:off x="1222375" y="39687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250</a:t>
            </a:r>
          </a:p>
        </p:txBody>
      </p:sp>
      <p:sp>
        <p:nvSpPr>
          <p:cNvPr id="132" name="Rectangle 130"/>
          <p:cNvSpPr>
            <a:spLocks noChangeArrowheads="1"/>
          </p:cNvSpPr>
          <p:nvPr/>
        </p:nvSpPr>
        <p:spPr bwMode="auto">
          <a:xfrm>
            <a:off x="1222375" y="363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300</a:t>
            </a:r>
          </a:p>
        </p:txBody>
      </p:sp>
      <p:sp>
        <p:nvSpPr>
          <p:cNvPr id="133" name="Rectangle 131"/>
          <p:cNvSpPr>
            <a:spLocks noChangeArrowheads="1"/>
          </p:cNvSpPr>
          <p:nvPr/>
        </p:nvSpPr>
        <p:spPr bwMode="auto">
          <a:xfrm>
            <a:off x="1222375" y="32956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350</a:t>
            </a:r>
          </a:p>
        </p:txBody>
      </p:sp>
      <p:sp>
        <p:nvSpPr>
          <p:cNvPr id="134" name="Rectangle 132"/>
          <p:cNvSpPr>
            <a:spLocks noChangeArrowheads="1"/>
          </p:cNvSpPr>
          <p:nvPr/>
        </p:nvSpPr>
        <p:spPr bwMode="auto">
          <a:xfrm>
            <a:off x="1222375" y="29591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400</a:t>
            </a:r>
          </a:p>
        </p:txBody>
      </p:sp>
      <p:sp>
        <p:nvSpPr>
          <p:cNvPr id="135" name="Rectangle 133"/>
          <p:cNvSpPr>
            <a:spLocks noChangeArrowheads="1"/>
          </p:cNvSpPr>
          <p:nvPr/>
        </p:nvSpPr>
        <p:spPr bwMode="auto">
          <a:xfrm>
            <a:off x="1222375" y="26225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450</a:t>
            </a:r>
          </a:p>
        </p:txBody>
      </p:sp>
      <p:sp>
        <p:nvSpPr>
          <p:cNvPr id="136" name="Rectangle 134"/>
          <p:cNvSpPr>
            <a:spLocks noChangeArrowheads="1"/>
          </p:cNvSpPr>
          <p:nvPr/>
        </p:nvSpPr>
        <p:spPr bwMode="auto">
          <a:xfrm>
            <a:off x="1222375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500</a:t>
            </a:r>
          </a:p>
        </p:txBody>
      </p:sp>
      <p:sp>
        <p:nvSpPr>
          <p:cNvPr id="137" name="Rectangle 135"/>
          <p:cNvSpPr>
            <a:spLocks noChangeArrowheads="1"/>
          </p:cNvSpPr>
          <p:nvPr/>
        </p:nvSpPr>
        <p:spPr bwMode="auto">
          <a:xfrm>
            <a:off x="1460500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1984</a:t>
            </a:r>
          </a:p>
        </p:txBody>
      </p:sp>
      <p:sp>
        <p:nvSpPr>
          <p:cNvPr id="138" name="Rectangle 136"/>
          <p:cNvSpPr>
            <a:spLocks noChangeArrowheads="1"/>
          </p:cNvSpPr>
          <p:nvPr/>
        </p:nvSpPr>
        <p:spPr bwMode="auto">
          <a:xfrm>
            <a:off x="2244725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1989</a:t>
            </a:r>
          </a:p>
        </p:txBody>
      </p:sp>
      <p:sp>
        <p:nvSpPr>
          <p:cNvPr id="139" name="Rectangle 137"/>
          <p:cNvSpPr>
            <a:spLocks noChangeArrowheads="1"/>
          </p:cNvSpPr>
          <p:nvPr/>
        </p:nvSpPr>
        <p:spPr bwMode="auto">
          <a:xfrm>
            <a:off x="3027363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1994</a:t>
            </a:r>
          </a:p>
        </p:txBody>
      </p:sp>
      <p:sp>
        <p:nvSpPr>
          <p:cNvPr id="140" name="Rectangle 138"/>
          <p:cNvSpPr>
            <a:spLocks noChangeArrowheads="1"/>
          </p:cNvSpPr>
          <p:nvPr/>
        </p:nvSpPr>
        <p:spPr bwMode="auto">
          <a:xfrm>
            <a:off x="3808413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1999</a:t>
            </a:r>
          </a:p>
        </p:txBody>
      </p:sp>
      <p:sp>
        <p:nvSpPr>
          <p:cNvPr id="141" name="Rectangle 139"/>
          <p:cNvSpPr>
            <a:spLocks noChangeArrowheads="1"/>
          </p:cNvSpPr>
          <p:nvPr/>
        </p:nvSpPr>
        <p:spPr bwMode="auto">
          <a:xfrm>
            <a:off x="4591050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2004</a:t>
            </a:r>
          </a:p>
        </p:txBody>
      </p:sp>
      <p:sp>
        <p:nvSpPr>
          <p:cNvPr id="142" name="Rectangle 140"/>
          <p:cNvSpPr>
            <a:spLocks noChangeArrowheads="1"/>
          </p:cNvSpPr>
          <p:nvPr/>
        </p:nvSpPr>
        <p:spPr bwMode="auto">
          <a:xfrm>
            <a:off x="5375275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2009</a:t>
            </a:r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157913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2014</a:t>
            </a:r>
          </a:p>
        </p:txBody>
      </p:sp>
      <p:sp>
        <p:nvSpPr>
          <p:cNvPr id="144" name="Rectangle 142"/>
          <p:cNvSpPr>
            <a:spLocks noChangeArrowheads="1"/>
          </p:cNvSpPr>
          <p:nvPr/>
        </p:nvSpPr>
        <p:spPr bwMode="auto">
          <a:xfrm>
            <a:off x="6938963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2019</a:t>
            </a:r>
          </a:p>
        </p:txBody>
      </p:sp>
      <p:sp>
        <p:nvSpPr>
          <p:cNvPr id="145" name="Rectangle 143"/>
          <p:cNvSpPr>
            <a:spLocks noChangeArrowheads="1"/>
          </p:cNvSpPr>
          <p:nvPr/>
        </p:nvSpPr>
        <p:spPr bwMode="auto">
          <a:xfrm>
            <a:off x="7721600" y="59197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2024</a:t>
            </a:r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4675188" y="6232525"/>
            <a:ext cx="49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Year</a:t>
            </a:r>
          </a:p>
        </p:txBody>
      </p:sp>
      <p:sp>
        <p:nvSpPr>
          <p:cNvPr id="147" name="Rectangle 145"/>
          <p:cNvSpPr>
            <a:spLocks noChangeArrowheads="1"/>
          </p:cNvSpPr>
          <p:nvPr/>
        </p:nvSpPr>
        <p:spPr bwMode="auto">
          <a:xfrm rot="16200000">
            <a:off x="-173831" y="3704431"/>
            <a:ext cx="226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Supply (1000s of AF)</a:t>
            </a:r>
          </a:p>
        </p:txBody>
      </p:sp>
      <p:sp>
        <p:nvSpPr>
          <p:cNvPr id="148" name="Rectangle 146"/>
          <p:cNvSpPr>
            <a:spLocks noChangeArrowheads="1"/>
          </p:cNvSpPr>
          <p:nvPr/>
        </p:nvSpPr>
        <p:spPr bwMode="auto">
          <a:xfrm>
            <a:off x="5932488" y="3046413"/>
            <a:ext cx="14112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Rectangle 147"/>
          <p:cNvSpPr>
            <a:spLocks noChangeArrowheads="1"/>
          </p:cNvSpPr>
          <p:nvPr/>
        </p:nvSpPr>
        <p:spPr bwMode="auto">
          <a:xfrm>
            <a:off x="6000750" y="301625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charset="0"/>
              </a:rPr>
              <a:t>Incidental </a:t>
            </a:r>
            <a:endParaRPr lang="en-US" sz="1800" b="1"/>
          </a:p>
        </p:txBody>
      </p:sp>
      <p:sp>
        <p:nvSpPr>
          <p:cNvPr id="150" name="Rectangle 148"/>
          <p:cNvSpPr>
            <a:spLocks noChangeArrowheads="1"/>
          </p:cNvSpPr>
          <p:nvPr/>
        </p:nvSpPr>
        <p:spPr bwMode="auto">
          <a:xfrm>
            <a:off x="6000750" y="324802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charset="0"/>
              </a:rPr>
              <a:t>Reuse</a:t>
            </a:r>
            <a:endParaRPr lang="en-US" sz="1800" b="1"/>
          </a:p>
        </p:txBody>
      </p:sp>
      <p:sp>
        <p:nvSpPr>
          <p:cNvPr id="151" name="Rectangle 149"/>
          <p:cNvSpPr>
            <a:spLocks noChangeArrowheads="1"/>
          </p:cNvSpPr>
          <p:nvPr/>
        </p:nvSpPr>
        <p:spPr bwMode="auto">
          <a:xfrm>
            <a:off x="5715000" y="4611688"/>
            <a:ext cx="11922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Rectangle 150"/>
          <p:cNvSpPr>
            <a:spLocks noChangeArrowheads="1"/>
          </p:cNvSpPr>
          <p:nvPr/>
        </p:nvSpPr>
        <p:spPr bwMode="auto">
          <a:xfrm>
            <a:off x="5757863" y="4635500"/>
            <a:ext cx="143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charset="0"/>
              </a:rPr>
              <a:t>CAP Delivery</a:t>
            </a:r>
            <a:endParaRPr lang="en-US" sz="1800" b="1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3627438" y="5370513"/>
            <a:ext cx="30638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3670300" y="5394325"/>
            <a:ext cx="267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charset="0"/>
              </a:rPr>
              <a:t>Renewable Groundwater</a:t>
            </a:r>
            <a:endParaRPr lang="en-US" sz="1800" b="1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3235325" y="3817938"/>
            <a:ext cx="1184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2952750" y="3854450"/>
            <a:ext cx="138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Water Reuse</a:t>
            </a:r>
            <a:endParaRPr lang="en-US" sz="1800" b="1"/>
          </a:p>
        </p:txBody>
      </p:sp>
      <p:sp>
        <p:nvSpPr>
          <p:cNvPr id="157" name="Line 155"/>
          <p:cNvSpPr>
            <a:spLocks noChangeShapeType="1"/>
          </p:cNvSpPr>
          <p:nvPr/>
        </p:nvSpPr>
        <p:spPr bwMode="auto">
          <a:xfrm flipV="1">
            <a:off x="4400550" y="3927475"/>
            <a:ext cx="541338" cy="79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4935538" y="3859213"/>
            <a:ext cx="142875" cy="139700"/>
          </a:xfrm>
          <a:custGeom>
            <a:avLst/>
            <a:gdLst>
              <a:gd name="T0" fmla="*/ 2147483647 w 90"/>
              <a:gd name="T1" fmla="*/ 2147483647 h 88"/>
              <a:gd name="T2" fmla="*/ 2147483647 w 90"/>
              <a:gd name="T3" fmla="*/ 2147483647 h 88"/>
              <a:gd name="T4" fmla="*/ 0 w 90"/>
              <a:gd name="T5" fmla="*/ 0 h 88"/>
              <a:gd name="T6" fmla="*/ 2147483647 w 90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88"/>
              <a:gd name="T14" fmla="*/ 90 w 90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88">
                <a:moveTo>
                  <a:pt x="2" y="88"/>
                </a:moveTo>
                <a:lnTo>
                  <a:pt x="90" y="43"/>
                </a:lnTo>
                <a:lnTo>
                  <a:pt x="0" y="0"/>
                </a:lnTo>
                <a:lnTo>
                  <a:pt x="2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Rectangle 157"/>
          <p:cNvSpPr>
            <a:spLocks noChangeArrowheads="1"/>
          </p:cNvSpPr>
          <p:nvPr/>
        </p:nvSpPr>
        <p:spPr bwMode="auto">
          <a:xfrm>
            <a:off x="2214563" y="3127375"/>
            <a:ext cx="12557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Rectangle 158"/>
          <p:cNvSpPr>
            <a:spLocks noChangeArrowheads="1"/>
          </p:cNvSpPr>
          <p:nvPr/>
        </p:nvSpPr>
        <p:spPr bwMode="auto">
          <a:xfrm>
            <a:off x="1962150" y="309245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Total Demand</a:t>
            </a:r>
            <a:endParaRPr lang="en-US" sz="1800" b="1" dirty="0"/>
          </a:p>
        </p:txBody>
      </p:sp>
      <p:sp>
        <p:nvSpPr>
          <p:cNvPr id="161" name="Line 159"/>
          <p:cNvSpPr>
            <a:spLocks noChangeShapeType="1"/>
          </p:cNvSpPr>
          <p:nvPr/>
        </p:nvSpPr>
        <p:spPr bwMode="auto">
          <a:xfrm flipV="1">
            <a:off x="3486150" y="3241675"/>
            <a:ext cx="814388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4297363" y="3173413"/>
            <a:ext cx="139700" cy="139700"/>
          </a:xfrm>
          <a:custGeom>
            <a:avLst/>
            <a:gdLst>
              <a:gd name="T0" fmla="*/ 0 w 88"/>
              <a:gd name="T1" fmla="*/ 2147483647 h 88"/>
              <a:gd name="T2" fmla="*/ 2147483647 w 88"/>
              <a:gd name="T3" fmla="*/ 2147483647 h 88"/>
              <a:gd name="T4" fmla="*/ 0 w 88"/>
              <a:gd name="T5" fmla="*/ 0 h 88"/>
              <a:gd name="T6" fmla="*/ 0 w 88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88"/>
              <a:gd name="T14" fmla="*/ 88 w 88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88">
                <a:moveTo>
                  <a:pt x="0" y="88"/>
                </a:moveTo>
                <a:lnTo>
                  <a:pt x="88" y="43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5" name="Picture 164" descr="azsgcbanner_ful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 animBg="1"/>
      <p:bldP spid="158" grpId="0" animBg="1"/>
      <p:bldP spid="159" grpId="0"/>
      <p:bldP spid="160" grpId="0"/>
      <p:bldP spid="161" grpId="0" animBg="1"/>
      <p:bldP spid="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17526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50000"/>
            </a:pPr>
            <a:r>
              <a:rPr lang="en-US" sz="3200" dirty="0" smtClean="0">
                <a:latin typeface="Berlin Sans FB" pitchFamily="34" charset="0"/>
              </a:rPr>
              <a:t> CAP water contains a high concentration of ions</a:t>
            </a:r>
          </a:p>
          <a:p>
            <a:pPr>
              <a:buSzPct val="150000"/>
            </a:pPr>
            <a:endParaRPr lang="en-US" sz="2400" dirty="0">
              <a:latin typeface="Berlin Sans FB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219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 Problem At Hand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pSp>
        <p:nvGrpSpPr>
          <p:cNvPr id="6" name="Group 666"/>
          <p:cNvGrpSpPr>
            <a:grpSpLocks/>
          </p:cNvGrpSpPr>
          <p:nvPr/>
        </p:nvGrpSpPr>
        <p:grpSpPr bwMode="auto">
          <a:xfrm>
            <a:off x="381000" y="2362200"/>
            <a:ext cx="8313738" cy="4114800"/>
            <a:chOff x="529" y="1200"/>
            <a:chExt cx="4997" cy="2451"/>
          </a:xfrm>
        </p:grpSpPr>
        <p:sp>
          <p:nvSpPr>
            <p:cNvPr id="7" name="Rectangle 306"/>
            <p:cNvSpPr>
              <a:spLocks noChangeArrowheads="1"/>
            </p:cNvSpPr>
            <p:nvPr/>
          </p:nvSpPr>
          <p:spPr bwMode="auto">
            <a:xfrm>
              <a:off x="1210" y="1255"/>
              <a:ext cx="8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Water Quality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8" name="Rectangle 307"/>
            <p:cNvSpPr>
              <a:spLocks noChangeArrowheads="1"/>
            </p:cNvSpPr>
            <p:nvPr/>
          </p:nvSpPr>
          <p:spPr bwMode="auto">
            <a:xfrm>
              <a:off x="2086" y="125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" name="Rectangle 308"/>
            <p:cNvSpPr>
              <a:spLocks noChangeArrowheads="1"/>
            </p:cNvSpPr>
            <p:nvPr/>
          </p:nvSpPr>
          <p:spPr bwMode="auto">
            <a:xfrm>
              <a:off x="1294" y="141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Constituent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0" name="Rectangle 309"/>
            <p:cNvSpPr>
              <a:spLocks noChangeArrowheads="1"/>
            </p:cNvSpPr>
            <p:nvPr/>
          </p:nvSpPr>
          <p:spPr bwMode="auto">
            <a:xfrm>
              <a:off x="2001" y="1421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" name="Rectangle 310"/>
            <p:cNvSpPr>
              <a:spLocks noChangeArrowheads="1"/>
            </p:cNvSpPr>
            <p:nvPr/>
          </p:nvSpPr>
          <p:spPr bwMode="auto">
            <a:xfrm>
              <a:off x="3058" y="1255"/>
              <a:ext cx="6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Mean Well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2" name="Rectangle 313"/>
            <p:cNvSpPr>
              <a:spLocks noChangeArrowheads="1"/>
            </p:cNvSpPr>
            <p:nvPr/>
          </p:nvSpPr>
          <p:spPr bwMode="auto">
            <a:xfrm>
              <a:off x="3804" y="125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3" name="Rectangle 314"/>
            <p:cNvSpPr>
              <a:spLocks noChangeArrowheads="1"/>
            </p:cNvSpPr>
            <p:nvPr/>
          </p:nvSpPr>
          <p:spPr bwMode="auto">
            <a:xfrm>
              <a:off x="3239" y="1418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Water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4" name="Rectangle 315"/>
            <p:cNvSpPr>
              <a:spLocks noChangeArrowheads="1"/>
            </p:cNvSpPr>
            <p:nvPr/>
          </p:nvSpPr>
          <p:spPr bwMode="auto">
            <a:xfrm>
              <a:off x="3623" y="1421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5" name="Rectangle 316"/>
            <p:cNvSpPr>
              <a:spLocks noChangeArrowheads="1"/>
            </p:cNvSpPr>
            <p:nvPr/>
          </p:nvSpPr>
          <p:spPr bwMode="auto">
            <a:xfrm>
              <a:off x="4666" y="1255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CAP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" name="Rectangle 317"/>
            <p:cNvSpPr>
              <a:spLocks noChangeArrowheads="1"/>
            </p:cNvSpPr>
            <p:nvPr/>
          </p:nvSpPr>
          <p:spPr bwMode="auto">
            <a:xfrm>
              <a:off x="4956" y="125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7" name="Rectangle 318"/>
            <p:cNvSpPr>
              <a:spLocks noChangeArrowheads="1"/>
            </p:cNvSpPr>
            <p:nvPr/>
          </p:nvSpPr>
          <p:spPr bwMode="auto">
            <a:xfrm>
              <a:off x="4619" y="1418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333399"/>
                  </a:solidFill>
                </a:rPr>
                <a:t>Water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8" name="Rectangle 319"/>
            <p:cNvSpPr>
              <a:spLocks noChangeArrowheads="1"/>
            </p:cNvSpPr>
            <p:nvPr/>
          </p:nvSpPr>
          <p:spPr bwMode="auto">
            <a:xfrm>
              <a:off x="5003" y="1421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9" name="Rectangle 320"/>
            <p:cNvSpPr>
              <a:spLocks noChangeArrowheads="1"/>
            </p:cNvSpPr>
            <p:nvPr/>
          </p:nvSpPr>
          <p:spPr bwMode="auto">
            <a:xfrm>
              <a:off x="529" y="1200"/>
              <a:ext cx="17" cy="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21"/>
            <p:cNvSpPr>
              <a:spLocks noChangeArrowheads="1"/>
            </p:cNvSpPr>
            <p:nvPr/>
          </p:nvSpPr>
          <p:spPr bwMode="auto">
            <a:xfrm>
              <a:off x="529" y="12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22"/>
            <p:cNvSpPr>
              <a:spLocks noChangeArrowheads="1"/>
            </p:cNvSpPr>
            <p:nvPr/>
          </p:nvSpPr>
          <p:spPr bwMode="auto">
            <a:xfrm>
              <a:off x="563" y="1234"/>
              <a:ext cx="17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23"/>
            <p:cNvSpPr>
              <a:spLocks noChangeArrowheads="1"/>
            </p:cNvSpPr>
            <p:nvPr/>
          </p:nvSpPr>
          <p:spPr bwMode="auto">
            <a:xfrm>
              <a:off x="563" y="1234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24"/>
            <p:cNvSpPr>
              <a:spLocks noChangeArrowheads="1"/>
            </p:cNvSpPr>
            <p:nvPr/>
          </p:nvSpPr>
          <p:spPr bwMode="auto">
            <a:xfrm>
              <a:off x="580" y="1200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25"/>
            <p:cNvSpPr>
              <a:spLocks noChangeArrowheads="1"/>
            </p:cNvSpPr>
            <p:nvPr/>
          </p:nvSpPr>
          <p:spPr bwMode="auto">
            <a:xfrm>
              <a:off x="580" y="1234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26"/>
            <p:cNvSpPr>
              <a:spLocks noChangeArrowheads="1"/>
            </p:cNvSpPr>
            <p:nvPr/>
          </p:nvSpPr>
          <p:spPr bwMode="auto">
            <a:xfrm>
              <a:off x="2733" y="1251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327"/>
            <p:cNvSpPr>
              <a:spLocks noChangeArrowheads="1"/>
            </p:cNvSpPr>
            <p:nvPr/>
          </p:nvSpPr>
          <p:spPr bwMode="auto">
            <a:xfrm>
              <a:off x="2733" y="12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28"/>
            <p:cNvSpPr>
              <a:spLocks noChangeArrowheads="1"/>
            </p:cNvSpPr>
            <p:nvPr/>
          </p:nvSpPr>
          <p:spPr bwMode="auto">
            <a:xfrm>
              <a:off x="2733" y="12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29"/>
            <p:cNvSpPr>
              <a:spLocks noChangeArrowheads="1"/>
            </p:cNvSpPr>
            <p:nvPr/>
          </p:nvSpPr>
          <p:spPr bwMode="auto">
            <a:xfrm>
              <a:off x="2784" y="1200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30"/>
            <p:cNvSpPr>
              <a:spLocks noChangeArrowheads="1"/>
            </p:cNvSpPr>
            <p:nvPr/>
          </p:nvSpPr>
          <p:spPr bwMode="auto">
            <a:xfrm>
              <a:off x="2784" y="1234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31"/>
            <p:cNvSpPr>
              <a:spLocks noChangeArrowheads="1"/>
            </p:cNvSpPr>
            <p:nvPr/>
          </p:nvSpPr>
          <p:spPr bwMode="auto">
            <a:xfrm>
              <a:off x="4113" y="1251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32"/>
            <p:cNvSpPr>
              <a:spLocks noChangeArrowheads="1"/>
            </p:cNvSpPr>
            <p:nvPr/>
          </p:nvSpPr>
          <p:spPr bwMode="auto">
            <a:xfrm>
              <a:off x="4113" y="12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33"/>
            <p:cNvSpPr>
              <a:spLocks noChangeArrowheads="1"/>
            </p:cNvSpPr>
            <p:nvPr/>
          </p:nvSpPr>
          <p:spPr bwMode="auto">
            <a:xfrm>
              <a:off x="4113" y="12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34"/>
            <p:cNvSpPr>
              <a:spLocks noChangeArrowheads="1"/>
            </p:cNvSpPr>
            <p:nvPr/>
          </p:nvSpPr>
          <p:spPr bwMode="auto">
            <a:xfrm>
              <a:off x="4164" y="1200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35"/>
            <p:cNvSpPr>
              <a:spLocks noChangeArrowheads="1"/>
            </p:cNvSpPr>
            <p:nvPr/>
          </p:nvSpPr>
          <p:spPr bwMode="auto">
            <a:xfrm>
              <a:off x="4164" y="1234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6"/>
            <p:cNvSpPr>
              <a:spLocks noChangeArrowheads="1"/>
            </p:cNvSpPr>
            <p:nvPr/>
          </p:nvSpPr>
          <p:spPr bwMode="auto">
            <a:xfrm>
              <a:off x="5509" y="1200"/>
              <a:ext cx="17" cy="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37"/>
            <p:cNvSpPr>
              <a:spLocks noChangeArrowheads="1"/>
            </p:cNvSpPr>
            <p:nvPr/>
          </p:nvSpPr>
          <p:spPr bwMode="auto">
            <a:xfrm>
              <a:off x="5475" y="12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38"/>
            <p:cNvSpPr>
              <a:spLocks noChangeArrowheads="1"/>
            </p:cNvSpPr>
            <p:nvPr/>
          </p:nvSpPr>
          <p:spPr bwMode="auto">
            <a:xfrm>
              <a:off x="5475" y="1234"/>
              <a:ext cx="17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39"/>
            <p:cNvSpPr>
              <a:spLocks noChangeArrowheads="1"/>
            </p:cNvSpPr>
            <p:nvPr/>
          </p:nvSpPr>
          <p:spPr bwMode="auto">
            <a:xfrm>
              <a:off x="5475" y="1234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40"/>
            <p:cNvSpPr>
              <a:spLocks noChangeArrowheads="1"/>
            </p:cNvSpPr>
            <p:nvPr/>
          </p:nvSpPr>
          <p:spPr bwMode="auto">
            <a:xfrm>
              <a:off x="563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41"/>
            <p:cNvSpPr>
              <a:spLocks noChangeArrowheads="1"/>
            </p:cNvSpPr>
            <p:nvPr/>
          </p:nvSpPr>
          <p:spPr bwMode="auto">
            <a:xfrm>
              <a:off x="529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42"/>
            <p:cNvSpPr>
              <a:spLocks noChangeArrowheads="1"/>
            </p:cNvSpPr>
            <p:nvPr/>
          </p:nvSpPr>
          <p:spPr bwMode="auto">
            <a:xfrm>
              <a:off x="2733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43"/>
            <p:cNvSpPr>
              <a:spLocks noChangeArrowheads="1"/>
            </p:cNvSpPr>
            <p:nvPr/>
          </p:nvSpPr>
          <p:spPr bwMode="auto">
            <a:xfrm>
              <a:off x="4113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44"/>
            <p:cNvSpPr>
              <a:spLocks noChangeArrowheads="1"/>
            </p:cNvSpPr>
            <p:nvPr/>
          </p:nvSpPr>
          <p:spPr bwMode="auto">
            <a:xfrm>
              <a:off x="5509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45"/>
            <p:cNvSpPr>
              <a:spLocks noChangeArrowheads="1"/>
            </p:cNvSpPr>
            <p:nvPr/>
          </p:nvSpPr>
          <p:spPr bwMode="auto">
            <a:xfrm>
              <a:off x="5475" y="1254"/>
              <a:ext cx="17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46"/>
            <p:cNvSpPr>
              <a:spLocks noChangeArrowheads="1"/>
            </p:cNvSpPr>
            <p:nvPr/>
          </p:nvSpPr>
          <p:spPr bwMode="auto">
            <a:xfrm>
              <a:off x="786" y="1633"/>
              <a:ext cx="17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Total Dissolved Solids (mg/L)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46" name="Rectangle 347"/>
            <p:cNvSpPr>
              <a:spLocks noChangeArrowheads="1"/>
            </p:cNvSpPr>
            <p:nvPr/>
          </p:nvSpPr>
          <p:spPr bwMode="auto">
            <a:xfrm>
              <a:off x="2511" y="1633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47" name="Rectangle 348"/>
            <p:cNvSpPr>
              <a:spLocks noChangeArrowheads="1"/>
            </p:cNvSpPr>
            <p:nvPr/>
          </p:nvSpPr>
          <p:spPr bwMode="auto">
            <a:xfrm>
              <a:off x="2750" y="1632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49"/>
            <p:cNvSpPr>
              <a:spLocks noChangeArrowheads="1"/>
            </p:cNvSpPr>
            <p:nvPr/>
          </p:nvSpPr>
          <p:spPr bwMode="auto">
            <a:xfrm>
              <a:off x="4057" y="1632"/>
              <a:ext cx="56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50"/>
            <p:cNvSpPr>
              <a:spLocks noChangeArrowheads="1"/>
            </p:cNvSpPr>
            <p:nvPr/>
          </p:nvSpPr>
          <p:spPr bwMode="auto">
            <a:xfrm>
              <a:off x="2805" y="1632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351"/>
            <p:cNvSpPr>
              <a:spLocks noChangeArrowheads="1"/>
            </p:cNvSpPr>
            <p:nvPr/>
          </p:nvSpPr>
          <p:spPr bwMode="auto">
            <a:xfrm>
              <a:off x="3272" y="1633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 179</a:t>
              </a:r>
            </a:p>
          </p:txBody>
        </p:sp>
        <p:sp>
          <p:nvSpPr>
            <p:cNvPr id="51" name="Rectangle 352"/>
            <p:cNvSpPr>
              <a:spLocks noChangeArrowheads="1"/>
            </p:cNvSpPr>
            <p:nvPr/>
          </p:nvSpPr>
          <p:spPr bwMode="auto">
            <a:xfrm>
              <a:off x="3590" y="1633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52" name="Rectangle 353"/>
            <p:cNvSpPr>
              <a:spLocks noChangeArrowheads="1"/>
            </p:cNvSpPr>
            <p:nvPr/>
          </p:nvSpPr>
          <p:spPr bwMode="auto">
            <a:xfrm>
              <a:off x="4130" y="1632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354"/>
            <p:cNvSpPr>
              <a:spLocks noChangeArrowheads="1"/>
            </p:cNvSpPr>
            <p:nvPr/>
          </p:nvSpPr>
          <p:spPr bwMode="auto">
            <a:xfrm>
              <a:off x="5437" y="1632"/>
              <a:ext cx="38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355"/>
            <p:cNvSpPr>
              <a:spLocks noChangeArrowheads="1"/>
            </p:cNvSpPr>
            <p:nvPr/>
          </p:nvSpPr>
          <p:spPr bwMode="auto">
            <a:xfrm>
              <a:off x="4185" y="1632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356"/>
            <p:cNvSpPr>
              <a:spLocks noChangeArrowheads="1"/>
            </p:cNvSpPr>
            <p:nvPr/>
          </p:nvSpPr>
          <p:spPr bwMode="auto">
            <a:xfrm>
              <a:off x="4704" y="1633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806</a:t>
              </a:r>
            </a:p>
          </p:txBody>
        </p:sp>
        <p:sp>
          <p:nvSpPr>
            <p:cNvPr id="56" name="Rectangle 357"/>
            <p:cNvSpPr>
              <a:spLocks noChangeArrowheads="1"/>
            </p:cNvSpPr>
            <p:nvPr/>
          </p:nvSpPr>
          <p:spPr bwMode="auto">
            <a:xfrm>
              <a:off x="4916" y="1633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57" name="Rectangle 358"/>
            <p:cNvSpPr>
              <a:spLocks noChangeArrowheads="1"/>
            </p:cNvSpPr>
            <p:nvPr/>
          </p:nvSpPr>
          <p:spPr bwMode="auto">
            <a:xfrm>
              <a:off x="563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359"/>
            <p:cNvSpPr>
              <a:spLocks noChangeArrowheads="1"/>
            </p:cNvSpPr>
            <p:nvPr/>
          </p:nvSpPr>
          <p:spPr bwMode="auto">
            <a:xfrm>
              <a:off x="529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360"/>
            <p:cNvSpPr>
              <a:spLocks noChangeArrowheads="1"/>
            </p:cNvSpPr>
            <p:nvPr/>
          </p:nvSpPr>
          <p:spPr bwMode="auto">
            <a:xfrm>
              <a:off x="529" y="1578"/>
              <a:ext cx="17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361"/>
            <p:cNvSpPr>
              <a:spLocks noChangeArrowheads="1"/>
            </p:cNvSpPr>
            <p:nvPr/>
          </p:nvSpPr>
          <p:spPr bwMode="auto">
            <a:xfrm>
              <a:off x="563" y="1578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362"/>
            <p:cNvSpPr>
              <a:spLocks noChangeArrowheads="1"/>
            </p:cNvSpPr>
            <p:nvPr/>
          </p:nvSpPr>
          <p:spPr bwMode="auto">
            <a:xfrm>
              <a:off x="563" y="1612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363"/>
            <p:cNvSpPr>
              <a:spLocks noChangeArrowheads="1"/>
            </p:cNvSpPr>
            <p:nvPr/>
          </p:nvSpPr>
          <p:spPr bwMode="auto">
            <a:xfrm>
              <a:off x="580" y="1578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364"/>
            <p:cNvSpPr>
              <a:spLocks noChangeArrowheads="1"/>
            </p:cNvSpPr>
            <p:nvPr/>
          </p:nvSpPr>
          <p:spPr bwMode="auto">
            <a:xfrm>
              <a:off x="580" y="1612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365"/>
            <p:cNvSpPr>
              <a:spLocks noChangeArrowheads="1"/>
            </p:cNvSpPr>
            <p:nvPr/>
          </p:nvSpPr>
          <p:spPr bwMode="auto">
            <a:xfrm>
              <a:off x="2750" y="1629"/>
              <a:ext cx="34" cy="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366"/>
            <p:cNvSpPr>
              <a:spLocks noChangeArrowheads="1"/>
            </p:cNvSpPr>
            <p:nvPr/>
          </p:nvSpPr>
          <p:spPr bwMode="auto">
            <a:xfrm>
              <a:off x="2733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367"/>
            <p:cNvSpPr>
              <a:spLocks noChangeArrowheads="1"/>
            </p:cNvSpPr>
            <p:nvPr/>
          </p:nvSpPr>
          <p:spPr bwMode="auto">
            <a:xfrm>
              <a:off x="2733" y="1578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368"/>
            <p:cNvSpPr>
              <a:spLocks noChangeArrowheads="1"/>
            </p:cNvSpPr>
            <p:nvPr/>
          </p:nvSpPr>
          <p:spPr bwMode="auto">
            <a:xfrm>
              <a:off x="2733" y="1612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369"/>
            <p:cNvSpPr>
              <a:spLocks noChangeArrowheads="1"/>
            </p:cNvSpPr>
            <p:nvPr/>
          </p:nvSpPr>
          <p:spPr bwMode="auto">
            <a:xfrm>
              <a:off x="2784" y="1578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70"/>
            <p:cNvSpPr>
              <a:spLocks noChangeArrowheads="1"/>
            </p:cNvSpPr>
            <p:nvPr/>
          </p:nvSpPr>
          <p:spPr bwMode="auto">
            <a:xfrm>
              <a:off x="2784" y="1612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371"/>
            <p:cNvSpPr>
              <a:spLocks noChangeArrowheads="1"/>
            </p:cNvSpPr>
            <p:nvPr/>
          </p:nvSpPr>
          <p:spPr bwMode="auto">
            <a:xfrm>
              <a:off x="2784" y="1629"/>
              <a:ext cx="1329" cy="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72"/>
            <p:cNvSpPr>
              <a:spLocks noChangeArrowheads="1"/>
            </p:cNvSpPr>
            <p:nvPr/>
          </p:nvSpPr>
          <p:spPr bwMode="auto">
            <a:xfrm>
              <a:off x="4130" y="1629"/>
              <a:ext cx="34" cy="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373"/>
            <p:cNvSpPr>
              <a:spLocks noChangeArrowheads="1"/>
            </p:cNvSpPr>
            <p:nvPr/>
          </p:nvSpPr>
          <p:spPr bwMode="auto">
            <a:xfrm>
              <a:off x="4113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374"/>
            <p:cNvSpPr>
              <a:spLocks noChangeArrowheads="1"/>
            </p:cNvSpPr>
            <p:nvPr/>
          </p:nvSpPr>
          <p:spPr bwMode="auto">
            <a:xfrm>
              <a:off x="4113" y="1578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375"/>
            <p:cNvSpPr>
              <a:spLocks noChangeArrowheads="1"/>
            </p:cNvSpPr>
            <p:nvPr/>
          </p:nvSpPr>
          <p:spPr bwMode="auto">
            <a:xfrm>
              <a:off x="4113" y="1612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376"/>
            <p:cNvSpPr>
              <a:spLocks noChangeArrowheads="1"/>
            </p:cNvSpPr>
            <p:nvPr/>
          </p:nvSpPr>
          <p:spPr bwMode="auto">
            <a:xfrm>
              <a:off x="4164" y="1578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377"/>
            <p:cNvSpPr>
              <a:spLocks noChangeArrowheads="1"/>
            </p:cNvSpPr>
            <p:nvPr/>
          </p:nvSpPr>
          <p:spPr bwMode="auto">
            <a:xfrm>
              <a:off x="4164" y="1612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378"/>
            <p:cNvSpPr>
              <a:spLocks noChangeArrowheads="1"/>
            </p:cNvSpPr>
            <p:nvPr/>
          </p:nvSpPr>
          <p:spPr bwMode="auto">
            <a:xfrm>
              <a:off x="4164" y="1629"/>
              <a:ext cx="1311" cy="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379"/>
            <p:cNvSpPr>
              <a:spLocks noChangeArrowheads="1"/>
            </p:cNvSpPr>
            <p:nvPr/>
          </p:nvSpPr>
          <p:spPr bwMode="auto">
            <a:xfrm>
              <a:off x="5509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380"/>
            <p:cNvSpPr>
              <a:spLocks noChangeArrowheads="1"/>
            </p:cNvSpPr>
            <p:nvPr/>
          </p:nvSpPr>
          <p:spPr bwMode="auto">
            <a:xfrm>
              <a:off x="5475" y="1629"/>
              <a:ext cx="1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381"/>
            <p:cNvSpPr>
              <a:spLocks noChangeArrowheads="1"/>
            </p:cNvSpPr>
            <p:nvPr/>
          </p:nvSpPr>
          <p:spPr bwMode="auto">
            <a:xfrm>
              <a:off x="5475" y="1578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382"/>
            <p:cNvSpPr>
              <a:spLocks noChangeArrowheads="1"/>
            </p:cNvSpPr>
            <p:nvPr/>
          </p:nvSpPr>
          <p:spPr bwMode="auto">
            <a:xfrm>
              <a:off x="5475" y="1612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383"/>
            <p:cNvSpPr>
              <a:spLocks noChangeArrowheads="1"/>
            </p:cNvSpPr>
            <p:nvPr/>
          </p:nvSpPr>
          <p:spPr bwMode="auto">
            <a:xfrm>
              <a:off x="5509" y="1578"/>
              <a:ext cx="17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384"/>
            <p:cNvSpPr>
              <a:spLocks noChangeArrowheads="1"/>
            </p:cNvSpPr>
            <p:nvPr/>
          </p:nvSpPr>
          <p:spPr bwMode="auto">
            <a:xfrm>
              <a:off x="563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385"/>
            <p:cNvSpPr>
              <a:spLocks noChangeArrowheads="1"/>
            </p:cNvSpPr>
            <p:nvPr/>
          </p:nvSpPr>
          <p:spPr bwMode="auto">
            <a:xfrm>
              <a:off x="529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386"/>
            <p:cNvSpPr>
              <a:spLocks noChangeArrowheads="1"/>
            </p:cNvSpPr>
            <p:nvPr/>
          </p:nvSpPr>
          <p:spPr bwMode="auto">
            <a:xfrm>
              <a:off x="2733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387"/>
            <p:cNvSpPr>
              <a:spLocks noChangeArrowheads="1"/>
            </p:cNvSpPr>
            <p:nvPr/>
          </p:nvSpPr>
          <p:spPr bwMode="auto">
            <a:xfrm>
              <a:off x="4113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388"/>
            <p:cNvSpPr>
              <a:spLocks noChangeArrowheads="1"/>
            </p:cNvSpPr>
            <p:nvPr/>
          </p:nvSpPr>
          <p:spPr bwMode="auto">
            <a:xfrm>
              <a:off x="5509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389"/>
            <p:cNvSpPr>
              <a:spLocks noChangeArrowheads="1"/>
            </p:cNvSpPr>
            <p:nvPr/>
          </p:nvSpPr>
          <p:spPr bwMode="auto">
            <a:xfrm>
              <a:off x="5475" y="1632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390"/>
            <p:cNvSpPr>
              <a:spLocks noChangeArrowheads="1"/>
            </p:cNvSpPr>
            <p:nvPr/>
          </p:nvSpPr>
          <p:spPr bwMode="auto">
            <a:xfrm>
              <a:off x="948" y="1814"/>
              <a:ext cx="1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Hardness (mg/L CaCO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0" name="Rectangle 391"/>
            <p:cNvSpPr>
              <a:spLocks noChangeArrowheads="1"/>
            </p:cNvSpPr>
            <p:nvPr/>
          </p:nvSpPr>
          <p:spPr bwMode="auto">
            <a:xfrm>
              <a:off x="2276" y="1873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333399"/>
                  </a:solidFill>
                </a:rPr>
                <a:t>3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1" name="Rectangle 392"/>
            <p:cNvSpPr>
              <a:spLocks noChangeArrowheads="1"/>
            </p:cNvSpPr>
            <p:nvPr/>
          </p:nvSpPr>
          <p:spPr bwMode="auto">
            <a:xfrm>
              <a:off x="2300" y="1814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2" name="Rectangle 393"/>
            <p:cNvSpPr>
              <a:spLocks noChangeArrowheads="1"/>
            </p:cNvSpPr>
            <p:nvPr/>
          </p:nvSpPr>
          <p:spPr bwMode="auto">
            <a:xfrm>
              <a:off x="2348" y="181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3" name="Rectangle 394"/>
            <p:cNvSpPr>
              <a:spLocks noChangeArrowheads="1"/>
            </p:cNvSpPr>
            <p:nvPr/>
          </p:nvSpPr>
          <p:spPr bwMode="auto">
            <a:xfrm>
              <a:off x="3307" y="1814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96</a:t>
              </a:r>
            </a:p>
          </p:txBody>
        </p:sp>
        <p:sp>
          <p:nvSpPr>
            <p:cNvPr id="94" name="Rectangle 395"/>
            <p:cNvSpPr>
              <a:spLocks noChangeArrowheads="1"/>
            </p:cNvSpPr>
            <p:nvPr/>
          </p:nvSpPr>
          <p:spPr bwMode="auto">
            <a:xfrm>
              <a:off x="3555" y="181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5" name="Rectangle 396"/>
            <p:cNvSpPr>
              <a:spLocks noChangeArrowheads="1"/>
            </p:cNvSpPr>
            <p:nvPr/>
          </p:nvSpPr>
          <p:spPr bwMode="auto">
            <a:xfrm>
              <a:off x="4704" y="1814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322</a:t>
              </a:r>
            </a:p>
          </p:txBody>
        </p:sp>
        <p:sp>
          <p:nvSpPr>
            <p:cNvPr id="96" name="Rectangle 397"/>
            <p:cNvSpPr>
              <a:spLocks noChangeArrowheads="1"/>
            </p:cNvSpPr>
            <p:nvPr/>
          </p:nvSpPr>
          <p:spPr bwMode="auto">
            <a:xfrm>
              <a:off x="4916" y="181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7" name="Rectangle 398"/>
            <p:cNvSpPr>
              <a:spLocks noChangeArrowheads="1"/>
            </p:cNvSpPr>
            <p:nvPr/>
          </p:nvSpPr>
          <p:spPr bwMode="auto">
            <a:xfrm>
              <a:off x="563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99"/>
            <p:cNvSpPr>
              <a:spLocks noChangeArrowheads="1"/>
            </p:cNvSpPr>
            <p:nvPr/>
          </p:nvSpPr>
          <p:spPr bwMode="auto">
            <a:xfrm>
              <a:off x="529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400"/>
            <p:cNvSpPr>
              <a:spLocks noChangeArrowheads="1"/>
            </p:cNvSpPr>
            <p:nvPr/>
          </p:nvSpPr>
          <p:spPr bwMode="auto">
            <a:xfrm>
              <a:off x="580" y="1794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401"/>
            <p:cNvSpPr>
              <a:spLocks noChangeArrowheads="1"/>
            </p:cNvSpPr>
            <p:nvPr/>
          </p:nvSpPr>
          <p:spPr bwMode="auto">
            <a:xfrm>
              <a:off x="2733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2"/>
            <p:cNvSpPr>
              <a:spLocks noChangeArrowheads="1"/>
            </p:cNvSpPr>
            <p:nvPr/>
          </p:nvSpPr>
          <p:spPr bwMode="auto">
            <a:xfrm>
              <a:off x="2750" y="1794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03"/>
            <p:cNvSpPr>
              <a:spLocks noChangeArrowheads="1"/>
            </p:cNvSpPr>
            <p:nvPr/>
          </p:nvSpPr>
          <p:spPr bwMode="auto">
            <a:xfrm>
              <a:off x="4113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404"/>
            <p:cNvSpPr>
              <a:spLocks noChangeArrowheads="1"/>
            </p:cNvSpPr>
            <p:nvPr/>
          </p:nvSpPr>
          <p:spPr bwMode="auto">
            <a:xfrm>
              <a:off x="4130" y="1794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405"/>
            <p:cNvSpPr>
              <a:spLocks noChangeArrowheads="1"/>
            </p:cNvSpPr>
            <p:nvPr/>
          </p:nvSpPr>
          <p:spPr bwMode="auto">
            <a:xfrm>
              <a:off x="5509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406"/>
            <p:cNvSpPr>
              <a:spLocks noChangeArrowheads="1"/>
            </p:cNvSpPr>
            <p:nvPr/>
          </p:nvSpPr>
          <p:spPr bwMode="auto">
            <a:xfrm>
              <a:off x="5475" y="1794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407"/>
            <p:cNvSpPr>
              <a:spLocks noChangeArrowheads="1"/>
            </p:cNvSpPr>
            <p:nvPr/>
          </p:nvSpPr>
          <p:spPr bwMode="auto">
            <a:xfrm>
              <a:off x="563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408"/>
            <p:cNvSpPr>
              <a:spLocks noChangeArrowheads="1"/>
            </p:cNvSpPr>
            <p:nvPr/>
          </p:nvSpPr>
          <p:spPr bwMode="auto">
            <a:xfrm>
              <a:off x="529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409"/>
            <p:cNvSpPr>
              <a:spLocks noChangeArrowheads="1"/>
            </p:cNvSpPr>
            <p:nvPr/>
          </p:nvSpPr>
          <p:spPr bwMode="auto">
            <a:xfrm>
              <a:off x="2733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410"/>
            <p:cNvSpPr>
              <a:spLocks noChangeArrowheads="1"/>
            </p:cNvSpPr>
            <p:nvPr/>
          </p:nvSpPr>
          <p:spPr bwMode="auto">
            <a:xfrm>
              <a:off x="4113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411"/>
            <p:cNvSpPr>
              <a:spLocks noChangeArrowheads="1"/>
            </p:cNvSpPr>
            <p:nvPr/>
          </p:nvSpPr>
          <p:spPr bwMode="auto">
            <a:xfrm>
              <a:off x="5509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12"/>
            <p:cNvSpPr>
              <a:spLocks noChangeArrowheads="1"/>
            </p:cNvSpPr>
            <p:nvPr/>
          </p:nvSpPr>
          <p:spPr bwMode="auto">
            <a:xfrm>
              <a:off x="5475" y="1813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413"/>
            <p:cNvSpPr>
              <a:spLocks noChangeArrowheads="1"/>
            </p:cNvSpPr>
            <p:nvPr/>
          </p:nvSpPr>
          <p:spPr bwMode="auto">
            <a:xfrm>
              <a:off x="1210" y="1994"/>
              <a:ext cx="4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Sodium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3" name="Rectangle 414"/>
            <p:cNvSpPr>
              <a:spLocks noChangeArrowheads="1"/>
            </p:cNvSpPr>
            <p:nvPr/>
          </p:nvSpPr>
          <p:spPr bwMode="auto">
            <a:xfrm>
              <a:off x="1652" y="1994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(mg/L)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4" name="Rectangle 415"/>
            <p:cNvSpPr>
              <a:spLocks noChangeArrowheads="1"/>
            </p:cNvSpPr>
            <p:nvPr/>
          </p:nvSpPr>
          <p:spPr bwMode="auto">
            <a:xfrm>
              <a:off x="2085" y="199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5" name="Rectangle 416"/>
            <p:cNvSpPr>
              <a:spLocks noChangeArrowheads="1"/>
            </p:cNvSpPr>
            <p:nvPr/>
          </p:nvSpPr>
          <p:spPr bwMode="auto">
            <a:xfrm>
              <a:off x="3307" y="1994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24</a:t>
              </a:r>
            </a:p>
          </p:txBody>
        </p:sp>
        <p:sp>
          <p:nvSpPr>
            <p:cNvPr id="116" name="Rectangle 417"/>
            <p:cNvSpPr>
              <a:spLocks noChangeArrowheads="1"/>
            </p:cNvSpPr>
            <p:nvPr/>
          </p:nvSpPr>
          <p:spPr bwMode="auto">
            <a:xfrm>
              <a:off x="3555" y="199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7" name="Rectangle 418"/>
            <p:cNvSpPr>
              <a:spLocks noChangeArrowheads="1"/>
            </p:cNvSpPr>
            <p:nvPr/>
          </p:nvSpPr>
          <p:spPr bwMode="auto">
            <a:xfrm>
              <a:off x="4704" y="1994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102</a:t>
              </a:r>
            </a:p>
          </p:txBody>
        </p:sp>
        <p:sp>
          <p:nvSpPr>
            <p:cNvPr id="118" name="Rectangle 419"/>
            <p:cNvSpPr>
              <a:spLocks noChangeArrowheads="1"/>
            </p:cNvSpPr>
            <p:nvPr/>
          </p:nvSpPr>
          <p:spPr bwMode="auto">
            <a:xfrm>
              <a:off x="4916" y="199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19" name="Rectangle 420"/>
            <p:cNvSpPr>
              <a:spLocks noChangeArrowheads="1"/>
            </p:cNvSpPr>
            <p:nvPr/>
          </p:nvSpPr>
          <p:spPr bwMode="auto">
            <a:xfrm>
              <a:off x="563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21"/>
            <p:cNvSpPr>
              <a:spLocks noChangeArrowheads="1"/>
            </p:cNvSpPr>
            <p:nvPr/>
          </p:nvSpPr>
          <p:spPr bwMode="auto">
            <a:xfrm>
              <a:off x="529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22"/>
            <p:cNvSpPr>
              <a:spLocks noChangeArrowheads="1"/>
            </p:cNvSpPr>
            <p:nvPr/>
          </p:nvSpPr>
          <p:spPr bwMode="auto">
            <a:xfrm>
              <a:off x="580" y="1974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23"/>
            <p:cNvSpPr>
              <a:spLocks noChangeArrowheads="1"/>
            </p:cNvSpPr>
            <p:nvPr/>
          </p:nvSpPr>
          <p:spPr bwMode="auto">
            <a:xfrm>
              <a:off x="2733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424"/>
            <p:cNvSpPr>
              <a:spLocks noChangeArrowheads="1"/>
            </p:cNvSpPr>
            <p:nvPr/>
          </p:nvSpPr>
          <p:spPr bwMode="auto">
            <a:xfrm>
              <a:off x="2750" y="1974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425"/>
            <p:cNvSpPr>
              <a:spLocks noChangeArrowheads="1"/>
            </p:cNvSpPr>
            <p:nvPr/>
          </p:nvSpPr>
          <p:spPr bwMode="auto">
            <a:xfrm>
              <a:off x="4113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426"/>
            <p:cNvSpPr>
              <a:spLocks noChangeArrowheads="1"/>
            </p:cNvSpPr>
            <p:nvPr/>
          </p:nvSpPr>
          <p:spPr bwMode="auto">
            <a:xfrm>
              <a:off x="4130" y="1974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427"/>
            <p:cNvSpPr>
              <a:spLocks noChangeArrowheads="1"/>
            </p:cNvSpPr>
            <p:nvPr/>
          </p:nvSpPr>
          <p:spPr bwMode="auto">
            <a:xfrm>
              <a:off x="5509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428"/>
            <p:cNvSpPr>
              <a:spLocks noChangeArrowheads="1"/>
            </p:cNvSpPr>
            <p:nvPr/>
          </p:nvSpPr>
          <p:spPr bwMode="auto">
            <a:xfrm>
              <a:off x="5475" y="1974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429"/>
            <p:cNvSpPr>
              <a:spLocks noChangeArrowheads="1"/>
            </p:cNvSpPr>
            <p:nvPr/>
          </p:nvSpPr>
          <p:spPr bwMode="auto">
            <a:xfrm>
              <a:off x="563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30"/>
            <p:cNvSpPr>
              <a:spLocks noChangeArrowheads="1"/>
            </p:cNvSpPr>
            <p:nvPr/>
          </p:nvSpPr>
          <p:spPr bwMode="auto">
            <a:xfrm>
              <a:off x="529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431"/>
            <p:cNvSpPr>
              <a:spLocks noChangeArrowheads="1"/>
            </p:cNvSpPr>
            <p:nvPr/>
          </p:nvSpPr>
          <p:spPr bwMode="auto">
            <a:xfrm>
              <a:off x="2733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432"/>
            <p:cNvSpPr>
              <a:spLocks noChangeArrowheads="1"/>
            </p:cNvSpPr>
            <p:nvPr/>
          </p:nvSpPr>
          <p:spPr bwMode="auto">
            <a:xfrm>
              <a:off x="4113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433"/>
            <p:cNvSpPr>
              <a:spLocks noChangeArrowheads="1"/>
            </p:cNvSpPr>
            <p:nvPr/>
          </p:nvSpPr>
          <p:spPr bwMode="auto">
            <a:xfrm>
              <a:off x="5509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434"/>
            <p:cNvSpPr>
              <a:spLocks noChangeArrowheads="1"/>
            </p:cNvSpPr>
            <p:nvPr/>
          </p:nvSpPr>
          <p:spPr bwMode="auto">
            <a:xfrm>
              <a:off x="5475" y="1992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435"/>
            <p:cNvSpPr>
              <a:spLocks noChangeArrowheads="1"/>
            </p:cNvSpPr>
            <p:nvPr/>
          </p:nvSpPr>
          <p:spPr bwMode="auto">
            <a:xfrm>
              <a:off x="1190" y="2175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Calcium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436"/>
            <p:cNvSpPr>
              <a:spLocks noChangeArrowheads="1"/>
            </p:cNvSpPr>
            <p:nvPr/>
          </p:nvSpPr>
          <p:spPr bwMode="auto">
            <a:xfrm>
              <a:off x="1670" y="2175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r>
                <a:rPr lang="en-US" sz="1800">
                  <a:solidFill>
                    <a:srgbClr val="FF0000"/>
                  </a:solidFill>
                </a:rPr>
                <a:t>(mg/L)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6" name="Rectangle 437"/>
            <p:cNvSpPr>
              <a:spLocks noChangeArrowheads="1"/>
            </p:cNvSpPr>
            <p:nvPr/>
          </p:nvSpPr>
          <p:spPr bwMode="auto">
            <a:xfrm>
              <a:off x="2105" y="217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37" name="Rectangle 438"/>
            <p:cNvSpPr>
              <a:spLocks noChangeArrowheads="1"/>
            </p:cNvSpPr>
            <p:nvPr/>
          </p:nvSpPr>
          <p:spPr bwMode="auto">
            <a:xfrm>
              <a:off x="2750" y="2173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439"/>
            <p:cNvSpPr>
              <a:spLocks noChangeArrowheads="1"/>
            </p:cNvSpPr>
            <p:nvPr/>
          </p:nvSpPr>
          <p:spPr bwMode="auto">
            <a:xfrm>
              <a:off x="4057" y="2173"/>
              <a:ext cx="56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440"/>
            <p:cNvSpPr>
              <a:spLocks noChangeArrowheads="1"/>
            </p:cNvSpPr>
            <p:nvPr/>
          </p:nvSpPr>
          <p:spPr bwMode="auto">
            <a:xfrm>
              <a:off x="2805" y="2173"/>
              <a:ext cx="1252" cy="163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441"/>
            <p:cNvSpPr>
              <a:spLocks noChangeArrowheads="1"/>
            </p:cNvSpPr>
            <p:nvPr/>
          </p:nvSpPr>
          <p:spPr bwMode="auto">
            <a:xfrm>
              <a:off x="3307" y="2175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31</a:t>
              </a:r>
            </a:p>
          </p:txBody>
        </p:sp>
        <p:sp>
          <p:nvSpPr>
            <p:cNvPr id="141" name="Rectangle 442"/>
            <p:cNvSpPr>
              <a:spLocks noChangeArrowheads="1"/>
            </p:cNvSpPr>
            <p:nvPr/>
          </p:nvSpPr>
          <p:spPr bwMode="auto">
            <a:xfrm>
              <a:off x="3555" y="217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42" name="Rectangle 443"/>
            <p:cNvSpPr>
              <a:spLocks noChangeArrowheads="1"/>
            </p:cNvSpPr>
            <p:nvPr/>
          </p:nvSpPr>
          <p:spPr bwMode="auto">
            <a:xfrm>
              <a:off x="4130" y="2173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444"/>
            <p:cNvSpPr>
              <a:spLocks noChangeArrowheads="1"/>
            </p:cNvSpPr>
            <p:nvPr/>
          </p:nvSpPr>
          <p:spPr bwMode="auto">
            <a:xfrm>
              <a:off x="5437" y="2173"/>
              <a:ext cx="38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445"/>
            <p:cNvSpPr>
              <a:spLocks noChangeArrowheads="1"/>
            </p:cNvSpPr>
            <p:nvPr/>
          </p:nvSpPr>
          <p:spPr bwMode="auto">
            <a:xfrm>
              <a:off x="4185" y="2173"/>
              <a:ext cx="1252" cy="163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446"/>
            <p:cNvSpPr>
              <a:spLocks noChangeArrowheads="1"/>
            </p:cNvSpPr>
            <p:nvPr/>
          </p:nvSpPr>
          <p:spPr bwMode="auto">
            <a:xfrm>
              <a:off x="4740" y="2175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75</a:t>
              </a:r>
            </a:p>
          </p:txBody>
        </p:sp>
        <p:sp>
          <p:nvSpPr>
            <p:cNvPr id="146" name="Rectangle 447"/>
            <p:cNvSpPr>
              <a:spLocks noChangeArrowheads="1"/>
            </p:cNvSpPr>
            <p:nvPr/>
          </p:nvSpPr>
          <p:spPr bwMode="auto">
            <a:xfrm>
              <a:off x="4881" y="217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47" name="Rectangle 448"/>
            <p:cNvSpPr>
              <a:spLocks noChangeArrowheads="1"/>
            </p:cNvSpPr>
            <p:nvPr/>
          </p:nvSpPr>
          <p:spPr bwMode="auto">
            <a:xfrm>
              <a:off x="563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449"/>
            <p:cNvSpPr>
              <a:spLocks noChangeArrowheads="1"/>
            </p:cNvSpPr>
            <p:nvPr/>
          </p:nvSpPr>
          <p:spPr bwMode="auto">
            <a:xfrm>
              <a:off x="529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450"/>
            <p:cNvSpPr>
              <a:spLocks noChangeArrowheads="1"/>
            </p:cNvSpPr>
            <p:nvPr/>
          </p:nvSpPr>
          <p:spPr bwMode="auto">
            <a:xfrm>
              <a:off x="580" y="2155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451"/>
            <p:cNvSpPr>
              <a:spLocks noChangeArrowheads="1"/>
            </p:cNvSpPr>
            <p:nvPr/>
          </p:nvSpPr>
          <p:spPr bwMode="auto">
            <a:xfrm>
              <a:off x="2733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452"/>
            <p:cNvSpPr>
              <a:spLocks noChangeArrowheads="1"/>
            </p:cNvSpPr>
            <p:nvPr/>
          </p:nvSpPr>
          <p:spPr bwMode="auto">
            <a:xfrm>
              <a:off x="2750" y="2155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454"/>
            <p:cNvSpPr>
              <a:spLocks noChangeArrowheads="1"/>
            </p:cNvSpPr>
            <p:nvPr/>
          </p:nvSpPr>
          <p:spPr bwMode="auto">
            <a:xfrm>
              <a:off x="4113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455"/>
            <p:cNvSpPr>
              <a:spLocks noChangeArrowheads="1"/>
            </p:cNvSpPr>
            <p:nvPr/>
          </p:nvSpPr>
          <p:spPr bwMode="auto">
            <a:xfrm>
              <a:off x="4130" y="2155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457"/>
            <p:cNvSpPr>
              <a:spLocks noChangeArrowheads="1"/>
            </p:cNvSpPr>
            <p:nvPr/>
          </p:nvSpPr>
          <p:spPr bwMode="auto">
            <a:xfrm>
              <a:off x="5509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458"/>
            <p:cNvSpPr>
              <a:spLocks noChangeArrowheads="1"/>
            </p:cNvSpPr>
            <p:nvPr/>
          </p:nvSpPr>
          <p:spPr bwMode="auto">
            <a:xfrm>
              <a:off x="5475" y="215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459"/>
            <p:cNvSpPr>
              <a:spLocks noChangeArrowheads="1"/>
            </p:cNvSpPr>
            <p:nvPr/>
          </p:nvSpPr>
          <p:spPr bwMode="auto">
            <a:xfrm>
              <a:off x="563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460"/>
            <p:cNvSpPr>
              <a:spLocks noChangeArrowheads="1"/>
            </p:cNvSpPr>
            <p:nvPr/>
          </p:nvSpPr>
          <p:spPr bwMode="auto">
            <a:xfrm>
              <a:off x="529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461"/>
            <p:cNvSpPr>
              <a:spLocks noChangeArrowheads="1"/>
            </p:cNvSpPr>
            <p:nvPr/>
          </p:nvSpPr>
          <p:spPr bwMode="auto">
            <a:xfrm>
              <a:off x="2733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462"/>
            <p:cNvSpPr>
              <a:spLocks noChangeArrowheads="1"/>
            </p:cNvSpPr>
            <p:nvPr/>
          </p:nvSpPr>
          <p:spPr bwMode="auto">
            <a:xfrm>
              <a:off x="4113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463"/>
            <p:cNvSpPr>
              <a:spLocks noChangeArrowheads="1"/>
            </p:cNvSpPr>
            <p:nvPr/>
          </p:nvSpPr>
          <p:spPr bwMode="auto">
            <a:xfrm>
              <a:off x="5509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464"/>
            <p:cNvSpPr>
              <a:spLocks noChangeArrowheads="1"/>
            </p:cNvSpPr>
            <p:nvPr/>
          </p:nvSpPr>
          <p:spPr bwMode="auto">
            <a:xfrm>
              <a:off x="5475" y="2173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465"/>
            <p:cNvSpPr>
              <a:spLocks noChangeArrowheads="1"/>
            </p:cNvSpPr>
            <p:nvPr/>
          </p:nvSpPr>
          <p:spPr bwMode="auto">
            <a:xfrm>
              <a:off x="1097" y="2354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Magnesium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3" name="Rectangle 466"/>
            <p:cNvSpPr>
              <a:spLocks noChangeArrowheads="1"/>
            </p:cNvSpPr>
            <p:nvPr/>
          </p:nvSpPr>
          <p:spPr bwMode="auto">
            <a:xfrm>
              <a:off x="1765" y="2354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(mg/L)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4" name="Rectangle 467"/>
            <p:cNvSpPr>
              <a:spLocks noChangeArrowheads="1"/>
            </p:cNvSpPr>
            <p:nvPr/>
          </p:nvSpPr>
          <p:spPr bwMode="auto">
            <a:xfrm>
              <a:off x="2199" y="235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5" name="Rectangle 468"/>
            <p:cNvSpPr>
              <a:spLocks noChangeArrowheads="1"/>
            </p:cNvSpPr>
            <p:nvPr/>
          </p:nvSpPr>
          <p:spPr bwMode="auto">
            <a:xfrm>
              <a:off x="3343" y="2354"/>
              <a:ext cx="1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5</a:t>
              </a:r>
            </a:p>
          </p:txBody>
        </p:sp>
        <p:sp>
          <p:nvSpPr>
            <p:cNvPr id="166" name="Rectangle 469"/>
            <p:cNvSpPr>
              <a:spLocks noChangeArrowheads="1"/>
            </p:cNvSpPr>
            <p:nvPr/>
          </p:nvSpPr>
          <p:spPr bwMode="auto">
            <a:xfrm>
              <a:off x="3520" y="235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7" name="Rectangle 470"/>
            <p:cNvSpPr>
              <a:spLocks noChangeArrowheads="1"/>
            </p:cNvSpPr>
            <p:nvPr/>
          </p:nvSpPr>
          <p:spPr bwMode="auto">
            <a:xfrm>
              <a:off x="4740" y="235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31</a:t>
              </a:r>
            </a:p>
          </p:txBody>
        </p:sp>
        <p:sp>
          <p:nvSpPr>
            <p:cNvPr id="168" name="Rectangle 471"/>
            <p:cNvSpPr>
              <a:spLocks noChangeArrowheads="1"/>
            </p:cNvSpPr>
            <p:nvPr/>
          </p:nvSpPr>
          <p:spPr bwMode="auto">
            <a:xfrm>
              <a:off x="4881" y="2354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69" name="Rectangle 472"/>
            <p:cNvSpPr>
              <a:spLocks noChangeArrowheads="1"/>
            </p:cNvSpPr>
            <p:nvPr/>
          </p:nvSpPr>
          <p:spPr bwMode="auto">
            <a:xfrm>
              <a:off x="563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473"/>
            <p:cNvSpPr>
              <a:spLocks noChangeArrowheads="1"/>
            </p:cNvSpPr>
            <p:nvPr/>
          </p:nvSpPr>
          <p:spPr bwMode="auto">
            <a:xfrm>
              <a:off x="529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474"/>
            <p:cNvSpPr>
              <a:spLocks noChangeArrowheads="1"/>
            </p:cNvSpPr>
            <p:nvPr/>
          </p:nvSpPr>
          <p:spPr bwMode="auto">
            <a:xfrm>
              <a:off x="580" y="2335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475"/>
            <p:cNvSpPr>
              <a:spLocks noChangeArrowheads="1"/>
            </p:cNvSpPr>
            <p:nvPr/>
          </p:nvSpPr>
          <p:spPr bwMode="auto">
            <a:xfrm>
              <a:off x="2733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476"/>
            <p:cNvSpPr>
              <a:spLocks noChangeArrowheads="1"/>
            </p:cNvSpPr>
            <p:nvPr/>
          </p:nvSpPr>
          <p:spPr bwMode="auto">
            <a:xfrm>
              <a:off x="2750" y="2335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477"/>
            <p:cNvSpPr>
              <a:spLocks noChangeArrowheads="1"/>
            </p:cNvSpPr>
            <p:nvPr/>
          </p:nvSpPr>
          <p:spPr bwMode="auto">
            <a:xfrm>
              <a:off x="4113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478"/>
            <p:cNvSpPr>
              <a:spLocks noChangeArrowheads="1"/>
            </p:cNvSpPr>
            <p:nvPr/>
          </p:nvSpPr>
          <p:spPr bwMode="auto">
            <a:xfrm>
              <a:off x="4130" y="2335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479"/>
            <p:cNvSpPr>
              <a:spLocks noChangeArrowheads="1"/>
            </p:cNvSpPr>
            <p:nvPr/>
          </p:nvSpPr>
          <p:spPr bwMode="auto">
            <a:xfrm>
              <a:off x="5509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480"/>
            <p:cNvSpPr>
              <a:spLocks noChangeArrowheads="1"/>
            </p:cNvSpPr>
            <p:nvPr/>
          </p:nvSpPr>
          <p:spPr bwMode="auto">
            <a:xfrm>
              <a:off x="5475" y="2335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481"/>
            <p:cNvSpPr>
              <a:spLocks noChangeArrowheads="1"/>
            </p:cNvSpPr>
            <p:nvPr/>
          </p:nvSpPr>
          <p:spPr bwMode="auto">
            <a:xfrm>
              <a:off x="563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482"/>
            <p:cNvSpPr>
              <a:spLocks noChangeArrowheads="1"/>
            </p:cNvSpPr>
            <p:nvPr/>
          </p:nvSpPr>
          <p:spPr bwMode="auto">
            <a:xfrm>
              <a:off x="529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483"/>
            <p:cNvSpPr>
              <a:spLocks noChangeArrowheads="1"/>
            </p:cNvSpPr>
            <p:nvPr/>
          </p:nvSpPr>
          <p:spPr bwMode="auto">
            <a:xfrm>
              <a:off x="2733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484"/>
            <p:cNvSpPr>
              <a:spLocks noChangeArrowheads="1"/>
            </p:cNvSpPr>
            <p:nvPr/>
          </p:nvSpPr>
          <p:spPr bwMode="auto">
            <a:xfrm>
              <a:off x="4113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485"/>
            <p:cNvSpPr>
              <a:spLocks noChangeArrowheads="1"/>
            </p:cNvSpPr>
            <p:nvPr/>
          </p:nvSpPr>
          <p:spPr bwMode="auto">
            <a:xfrm>
              <a:off x="5509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486"/>
            <p:cNvSpPr>
              <a:spLocks noChangeArrowheads="1"/>
            </p:cNvSpPr>
            <p:nvPr/>
          </p:nvSpPr>
          <p:spPr bwMode="auto">
            <a:xfrm>
              <a:off x="5475" y="2353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487"/>
            <p:cNvSpPr>
              <a:spLocks noChangeArrowheads="1"/>
            </p:cNvSpPr>
            <p:nvPr/>
          </p:nvSpPr>
          <p:spPr bwMode="auto">
            <a:xfrm>
              <a:off x="1219" y="2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Barium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85" name="Rectangle 488"/>
            <p:cNvSpPr>
              <a:spLocks noChangeArrowheads="1"/>
            </p:cNvSpPr>
            <p:nvPr/>
          </p:nvSpPr>
          <p:spPr bwMode="auto">
            <a:xfrm>
              <a:off x="1642" y="2536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r>
                <a:rPr lang="en-US" sz="1800">
                  <a:solidFill>
                    <a:srgbClr val="FF0000"/>
                  </a:solidFill>
                </a:rPr>
                <a:t>(mg/L)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86" name="Rectangle 489"/>
            <p:cNvSpPr>
              <a:spLocks noChangeArrowheads="1"/>
            </p:cNvSpPr>
            <p:nvPr/>
          </p:nvSpPr>
          <p:spPr bwMode="auto">
            <a:xfrm>
              <a:off x="2078" y="253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87" name="Rectangle 490"/>
            <p:cNvSpPr>
              <a:spLocks noChangeArrowheads="1"/>
            </p:cNvSpPr>
            <p:nvPr/>
          </p:nvSpPr>
          <p:spPr bwMode="auto">
            <a:xfrm>
              <a:off x="2750" y="2534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491"/>
            <p:cNvSpPr>
              <a:spLocks noChangeArrowheads="1"/>
            </p:cNvSpPr>
            <p:nvPr/>
          </p:nvSpPr>
          <p:spPr bwMode="auto">
            <a:xfrm>
              <a:off x="4057" y="2534"/>
              <a:ext cx="56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492"/>
            <p:cNvSpPr>
              <a:spLocks noChangeArrowheads="1"/>
            </p:cNvSpPr>
            <p:nvPr/>
          </p:nvSpPr>
          <p:spPr bwMode="auto">
            <a:xfrm>
              <a:off x="2805" y="2534"/>
              <a:ext cx="1252" cy="163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3249" y="2536"/>
              <a:ext cx="1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&lt;</a:t>
              </a:r>
              <a:r>
                <a:rPr lang="en-US" sz="1800">
                  <a:solidFill>
                    <a:srgbClr val="FF0000"/>
                  </a:solidFill>
                </a:rPr>
                <a:t> 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1" name="Rectangle 494"/>
            <p:cNvSpPr>
              <a:spLocks noChangeArrowheads="1"/>
            </p:cNvSpPr>
            <p:nvPr/>
          </p:nvSpPr>
          <p:spPr bwMode="auto">
            <a:xfrm>
              <a:off x="3364" y="2536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0.01</a:t>
              </a:r>
            </a:p>
          </p:txBody>
        </p:sp>
        <p:sp>
          <p:nvSpPr>
            <p:cNvPr id="192" name="Rectangle 495"/>
            <p:cNvSpPr>
              <a:spLocks noChangeArrowheads="1"/>
            </p:cNvSpPr>
            <p:nvPr/>
          </p:nvSpPr>
          <p:spPr bwMode="auto">
            <a:xfrm>
              <a:off x="3612" y="253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93" name="Rectangle 496"/>
            <p:cNvSpPr>
              <a:spLocks noChangeArrowheads="1"/>
            </p:cNvSpPr>
            <p:nvPr/>
          </p:nvSpPr>
          <p:spPr bwMode="auto">
            <a:xfrm>
              <a:off x="4130" y="2534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497"/>
            <p:cNvSpPr>
              <a:spLocks noChangeArrowheads="1"/>
            </p:cNvSpPr>
            <p:nvPr/>
          </p:nvSpPr>
          <p:spPr bwMode="auto">
            <a:xfrm>
              <a:off x="5437" y="2534"/>
              <a:ext cx="38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498"/>
            <p:cNvSpPr>
              <a:spLocks noChangeArrowheads="1"/>
            </p:cNvSpPr>
            <p:nvPr/>
          </p:nvSpPr>
          <p:spPr bwMode="auto">
            <a:xfrm>
              <a:off x="4185" y="2534"/>
              <a:ext cx="1252" cy="163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499"/>
            <p:cNvSpPr>
              <a:spLocks noChangeArrowheads="1"/>
            </p:cNvSpPr>
            <p:nvPr/>
          </p:nvSpPr>
          <p:spPr bwMode="auto">
            <a:xfrm>
              <a:off x="4687" y="2536"/>
              <a:ext cx="2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0.15</a:t>
              </a:r>
            </a:p>
          </p:txBody>
        </p:sp>
        <p:sp>
          <p:nvSpPr>
            <p:cNvPr id="197" name="Rectangle 500"/>
            <p:cNvSpPr>
              <a:spLocks noChangeArrowheads="1"/>
            </p:cNvSpPr>
            <p:nvPr/>
          </p:nvSpPr>
          <p:spPr bwMode="auto">
            <a:xfrm>
              <a:off x="4935" y="253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198" name="Rectangle 501"/>
            <p:cNvSpPr>
              <a:spLocks noChangeArrowheads="1"/>
            </p:cNvSpPr>
            <p:nvPr/>
          </p:nvSpPr>
          <p:spPr bwMode="auto">
            <a:xfrm>
              <a:off x="563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502"/>
            <p:cNvSpPr>
              <a:spLocks noChangeArrowheads="1"/>
            </p:cNvSpPr>
            <p:nvPr/>
          </p:nvSpPr>
          <p:spPr bwMode="auto">
            <a:xfrm>
              <a:off x="529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503"/>
            <p:cNvSpPr>
              <a:spLocks noChangeArrowheads="1"/>
            </p:cNvSpPr>
            <p:nvPr/>
          </p:nvSpPr>
          <p:spPr bwMode="auto">
            <a:xfrm>
              <a:off x="580" y="2516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504"/>
            <p:cNvSpPr>
              <a:spLocks noChangeArrowheads="1"/>
            </p:cNvSpPr>
            <p:nvPr/>
          </p:nvSpPr>
          <p:spPr bwMode="auto">
            <a:xfrm>
              <a:off x="2733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505"/>
            <p:cNvSpPr>
              <a:spLocks noChangeArrowheads="1"/>
            </p:cNvSpPr>
            <p:nvPr/>
          </p:nvSpPr>
          <p:spPr bwMode="auto">
            <a:xfrm>
              <a:off x="2750" y="2516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506"/>
            <p:cNvSpPr>
              <a:spLocks noChangeArrowheads="1"/>
            </p:cNvSpPr>
            <p:nvPr/>
          </p:nvSpPr>
          <p:spPr bwMode="auto">
            <a:xfrm>
              <a:off x="2750" y="2533"/>
              <a:ext cx="1363" cy="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507"/>
            <p:cNvSpPr>
              <a:spLocks noChangeArrowheads="1"/>
            </p:cNvSpPr>
            <p:nvPr/>
          </p:nvSpPr>
          <p:spPr bwMode="auto">
            <a:xfrm>
              <a:off x="4113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508"/>
            <p:cNvSpPr>
              <a:spLocks noChangeArrowheads="1"/>
            </p:cNvSpPr>
            <p:nvPr/>
          </p:nvSpPr>
          <p:spPr bwMode="auto">
            <a:xfrm>
              <a:off x="4130" y="2516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509"/>
            <p:cNvSpPr>
              <a:spLocks noChangeArrowheads="1"/>
            </p:cNvSpPr>
            <p:nvPr/>
          </p:nvSpPr>
          <p:spPr bwMode="auto">
            <a:xfrm>
              <a:off x="4130" y="2533"/>
              <a:ext cx="1345" cy="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510"/>
            <p:cNvSpPr>
              <a:spLocks noChangeArrowheads="1"/>
            </p:cNvSpPr>
            <p:nvPr/>
          </p:nvSpPr>
          <p:spPr bwMode="auto">
            <a:xfrm>
              <a:off x="5509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511"/>
            <p:cNvSpPr>
              <a:spLocks noChangeArrowheads="1"/>
            </p:cNvSpPr>
            <p:nvPr/>
          </p:nvSpPr>
          <p:spPr bwMode="auto">
            <a:xfrm>
              <a:off x="5475" y="251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512"/>
            <p:cNvSpPr>
              <a:spLocks noChangeArrowheads="1"/>
            </p:cNvSpPr>
            <p:nvPr/>
          </p:nvSpPr>
          <p:spPr bwMode="auto">
            <a:xfrm>
              <a:off x="563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513"/>
            <p:cNvSpPr>
              <a:spLocks noChangeArrowheads="1"/>
            </p:cNvSpPr>
            <p:nvPr/>
          </p:nvSpPr>
          <p:spPr bwMode="auto">
            <a:xfrm>
              <a:off x="529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514"/>
            <p:cNvSpPr>
              <a:spLocks noChangeArrowheads="1"/>
            </p:cNvSpPr>
            <p:nvPr/>
          </p:nvSpPr>
          <p:spPr bwMode="auto">
            <a:xfrm>
              <a:off x="2733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515"/>
            <p:cNvSpPr>
              <a:spLocks noChangeArrowheads="1"/>
            </p:cNvSpPr>
            <p:nvPr/>
          </p:nvSpPr>
          <p:spPr bwMode="auto">
            <a:xfrm>
              <a:off x="4113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516"/>
            <p:cNvSpPr>
              <a:spLocks noChangeArrowheads="1"/>
            </p:cNvSpPr>
            <p:nvPr/>
          </p:nvSpPr>
          <p:spPr bwMode="auto">
            <a:xfrm>
              <a:off x="5509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517"/>
            <p:cNvSpPr>
              <a:spLocks noChangeArrowheads="1"/>
            </p:cNvSpPr>
            <p:nvPr/>
          </p:nvSpPr>
          <p:spPr bwMode="auto">
            <a:xfrm>
              <a:off x="5475" y="2534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518"/>
            <p:cNvSpPr>
              <a:spLocks noChangeArrowheads="1"/>
            </p:cNvSpPr>
            <p:nvPr/>
          </p:nvSpPr>
          <p:spPr bwMode="auto">
            <a:xfrm>
              <a:off x="1148" y="2715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Strontium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16" name="Rectangle 519"/>
            <p:cNvSpPr>
              <a:spLocks noChangeArrowheads="1"/>
            </p:cNvSpPr>
            <p:nvPr/>
          </p:nvSpPr>
          <p:spPr bwMode="auto">
            <a:xfrm>
              <a:off x="1715" y="2715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(mg/L)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17" name="Rectangle 520"/>
            <p:cNvSpPr>
              <a:spLocks noChangeArrowheads="1"/>
            </p:cNvSpPr>
            <p:nvPr/>
          </p:nvSpPr>
          <p:spPr bwMode="auto">
            <a:xfrm>
              <a:off x="2148" y="271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18" name="Rectangle 521"/>
            <p:cNvSpPr>
              <a:spLocks noChangeArrowheads="1"/>
            </p:cNvSpPr>
            <p:nvPr/>
          </p:nvSpPr>
          <p:spPr bwMode="auto">
            <a:xfrm>
              <a:off x="3285" y="2715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&lt;</a:t>
              </a:r>
            </a:p>
          </p:txBody>
        </p:sp>
        <p:sp>
          <p:nvSpPr>
            <p:cNvPr id="219" name="Rectangle 522"/>
            <p:cNvSpPr>
              <a:spLocks noChangeArrowheads="1"/>
            </p:cNvSpPr>
            <p:nvPr/>
          </p:nvSpPr>
          <p:spPr bwMode="auto">
            <a:xfrm>
              <a:off x="3364" y="2715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0.1</a:t>
              </a:r>
            </a:p>
          </p:txBody>
        </p:sp>
        <p:sp>
          <p:nvSpPr>
            <p:cNvPr id="220" name="Rectangle 523"/>
            <p:cNvSpPr>
              <a:spLocks noChangeArrowheads="1"/>
            </p:cNvSpPr>
            <p:nvPr/>
          </p:nvSpPr>
          <p:spPr bwMode="auto">
            <a:xfrm>
              <a:off x="3576" y="271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21" name="Rectangle 524"/>
            <p:cNvSpPr>
              <a:spLocks noChangeArrowheads="1"/>
            </p:cNvSpPr>
            <p:nvPr/>
          </p:nvSpPr>
          <p:spPr bwMode="auto">
            <a:xfrm>
              <a:off x="3612" y="271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22" name="Rectangle 525"/>
            <p:cNvSpPr>
              <a:spLocks noChangeArrowheads="1"/>
            </p:cNvSpPr>
            <p:nvPr/>
          </p:nvSpPr>
          <p:spPr bwMode="auto">
            <a:xfrm>
              <a:off x="4687" y="271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 1</a:t>
              </a:r>
            </a:p>
          </p:txBody>
        </p:sp>
        <p:sp>
          <p:nvSpPr>
            <p:cNvPr id="223" name="Rectangle 526"/>
            <p:cNvSpPr>
              <a:spLocks noChangeArrowheads="1"/>
            </p:cNvSpPr>
            <p:nvPr/>
          </p:nvSpPr>
          <p:spPr bwMode="auto">
            <a:xfrm>
              <a:off x="4935" y="2715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24" name="Rectangle 527"/>
            <p:cNvSpPr>
              <a:spLocks noChangeArrowheads="1"/>
            </p:cNvSpPr>
            <p:nvPr/>
          </p:nvSpPr>
          <p:spPr bwMode="auto">
            <a:xfrm>
              <a:off x="563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528"/>
            <p:cNvSpPr>
              <a:spLocks noChangeArrowheads="1"/>
            </p:cNvSpPr>
            <p:nvPr/>
          </p:nvSpPr>
          <p:spPr bwMode="auto">
            <a:xfrm>
              <a:off x="529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529"/>
            <p:cNvSpPr>
              <a:spLocks noChangeArrowheads="1"/>
            </p:cNvSpPr>
            <p:nvPr/>
          </p:nvSpPr>
          <p:spPr bwMode="auto">
            <a:xfrm>
              <a:off x="580" y="2696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530"/>
            <p:cNvSpPr>
              <a:spLocks noChangeArrowheads="1"/>
            </p:cNvSpPr>
            <p:nvPr/>
          </p:nvSpPr>
          <p:spPr bwMode="auto">
            <a:xfrm>
              <a:off x="2733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531"/>
            <p:cNvSpPr>
              <a:spLocks noChangeArrowheads="1"/>
            </p:cNvSpPr>
            <p:nvPr/>
          </p:nvSpPr>
          <p:spPr bwMode="auto">
            <a:xfrm>
              <a:off x="2750" y="2696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532"/>
            <p:cNvSpPr>
              <a:spLocks noChangeArrowheads="1"/>
            </p:cNvSpPr>
            <p:nvPr/>
          </p:nvSpPr>
          <p:spPr bwMode="auto">
            <a:xfrm>
              <a:off x="4113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533"/>
            <p:cNvSpPr>
              <a:spLocks noChangeArrowheads="1"/>
            </p:cNvSpPr>
            <p:nvPr/>
          </p:nvSpPr>
          <p:spPr bwMode="auto">
            <a:xfrm>
              <a:off x="4130" y="2696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534"/>
            <p:cNvSpPr>
              <a:spLocks noChangeArrowheads="1"/>
            </p:cNvSpPr>
            <p:nvPr/>
          </p:nvSpPr>
          <p:spPr bwMode="auto">
            <a:xfrm>
              <a:off x="5509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535"/>
            <p:cNvSpPr>
              <a:spLocks noChangeArrowheads="1"/>
            </p:cNvSpPr>
            <p:nvPr/>
          </p:nvSpPr>
          <p:spPr bwMode="auto">
            <a:xfrm>
              <a:off x="5475" y="2696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536"/>
            <p:cNvSpPr>
              <a:spLocks noChangeArrowheads="1"/>
            </p:cNvSpPr>
            <p:nvPr/>
          </p:nvSpPr>
          <p:spPr bwMode="auto">
            <a:xfrm>
              <a:off x="563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537"/>
            <p:cNvSpPr>
              <a:spLocks noChangeArrowheads="1"/>
            </p:cNvSpPr>
            <p:nvPr/>
          </p:nvSpPr>
          <p:spPr bwMode="auto">
            <a:xfrm>
              <a:off x="529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538"/>
            <p:cNvSpPr>
              <a:spLocks noChangeArrowheads="1"/>
            </p:cNvSpPr>
            <p:nvPr/>
          </p:nvSpPr>
          <p:spPr bwMode="auto">
            <a:xfrm>
              <a:off x="2733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539"/>
            <p:cNvSpPr>
              <a:spLocks noChangeArrowheads="1"/>
            </p:cNvSpPr>
            <p:nvPr/>
          </p:nvSpPr>
          <p:spPr bwMode="auto">
            <a:xfrm>
              <a:off x="4113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540"/>
            <p:cNvSpPr>
              <a:spLocks noChangeArrowheads="1"/>
            </p:cNvSpPr>
            <p:nvPr/>
          </p:nvSpPr>
          <p:spPr bwMode="auto">
            <a:xfrm>
              <a:off x="5509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541"/>
            <p:cNvSpPr>
              <a:spLocks noChangeArrowheads="1"/>
            </p:cNvSpPr>
            <p:nvPr/>
          </p:nvSpPr>
          <p:spPr bwMode="auto">
            <a:xfrm>
              <a:off x="5475" y="2714"/>
              <a:ext cx="17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542"/>
            <p:cNvSpPr>
              <a:spLocks noChangeArrowheads="1"/>
            </p:cNvSpPr>
            <p:nvPr/>
          </p:nvSpPr>
          <p:spPr bwMode="auto">
            <a:xfrm>
              <a:off x="1183" y="2896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Chloride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40" name="Rectangle 543"/>
            <p:cNvSpPr>
              <a:spLocks noChangeArrowheads="1"/>
            </p:cNvSpPr>
            <p:nvPr/>
          </p:nvSpPr>
          <p:spPr bwMode="auto">
            <a:xfrm>
              <a:off x="1679" y="2896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(mg/L)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41" name="Rectangle 544"/>
            <p:cNvSpPr>
              <a:spLocks noChangeArrowheads="1"/>
            </p:cNvSpPr>
            <p:nvPr/>
          </p:nvSpPr>
          <p:spPr bwMode="auto">
            <a:xfrm>
              <a:off x="2113" y="289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42" name="Rectangle 545"/>
            <p:cNvSpPr>
              <a:spLocks noChangeArrowheads="1"/>
            </p:cNvSpPr>
            <p:nvPr/>
          </p:nvSpPr>
          <p:spPr bwMode="auto">
            <a:xfrm>
              <a:off x="3307" y="2896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13</a:t>
              </a:r>
            </a:p>
          </p:txBody>
        </p:sp>
        <p:sp>
          <p:nvSpPr>
            <p:cNvPr id="243" name="Rectangle 546"/>
            <p:cNvSpPr>
              <a:spLocks noChangeArrowheads="1"/>
            </p:cNvSpPr>
            <p:nvPr/>
          </p:nvSpPr>
          <p:spPr bwMode="auto">
            <a:xfrm>
              <a:off x="3555" y="289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44" name="Rectangle 547"/>
            <p:cNvSpPr>
              <a:spLocks noChangeArrowheads="1"/>
            </p:cNvSpPr>
            <p:nvPr/>
          </p:nvSpPr>
          <p:spPr bwMode="auto">
            <a:xfrm>
              <a:off x="4740" y="2896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94</a:t>
              </a:r>
            </a:p>
          </p:txBody>
        </p:sp>
        <p:sp>
          <p:nvSpPr>
            <p:cNvPr id="245" name="Rectangle 548"/>
            <p:cNvSpPr>
              <a:spLocks noChangeArrowheads="1"/>
            </p:cNvSpPr>
            <p:nvPr/>
          </p:nvSpPr>
          <p:spPr bwMode="auto">
            <a:xfrm>
              <a:off x="4881" y="289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46" name="Rectangle 549"/>
            <p:cNvSpPr>
              <a:spLocks noChangeArrowheads="1"/>
            </p:cNvSpPr>
            <p:nvPr/>
          </p:nvSpPr>
          <p:spPr bwMode="auto">
            <a:xfrm>
              <a:off x="563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550"/>
            <p:cNvSpPr>
              <a:spLocks noChangeArrowheads="1"/>
            </p:cNvSpPr>
            <p:nvPr/>
          </p:nvSpPr>
          <p:spPr bwMode="auto">
            <a:xfrm>
              <a:off x="529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551"/>
            <p:cNvSpPr>
              <a:spLocks noChangeArrowheads="1"/>
            </p:cNvSpPr>
            <p:nvPr/>
          </p:nvSpPr>
          <p:spPr bwMode="auto">
            <a:xfrm>
              <a:off x="580" y="2877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552"/>
            <p:cNvSpPr>
              <a:spLocks noChangeArrowheads="1"/>
            </p:cNvSpPr>
            <p:nvPr/>
          </p:nvSpPr>
          <p:spPr bwMode="auto">
            <a:xfrm>
              <a:off x="2733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553"/>
            <p:cNvSpPr>
              <a:spLocks noChangeArrowheads="1"/>
            </p:cNvSpPr>
            <p:nvPr/>
          </p:nvSpPr>
          <p:spPr bwMode="auto">
            <a:xfrm>
              <a:off x="2750" y="2877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54"/>
            <p:cNvSpPr>
              <a:spLocks noChangeArrowheads="1"/>
            </p:cNvSpPr>
            <p:nvPr/>
          </p:nvSpPr>
          <p:spPr bwMode="auto">
            <a:xfrm>
              <a:off x="4113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555"/>
            <p:cNvSpPr>
              <a:spLocks noChangeArrowheads="1"/>
            </p:cNvSpPr>
            <p:nvPr/>
          </p:nvSpPr>
          <p:spPr bwMode="auto">
            <a:xfrm>
              <a:off x="4130" y="2877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556"/>
            <p:cNvSpPr>
              <a:spLocks noChangeArrowheads="1"/>
            </p:cNvSpPr>
            <p:nvPr/>
          </p:nvSpPr>
          <p:spPr bwMode="auto">
            <a:xfrm>
              <a:off x="5509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557"/>
            <p:cNvSpPr>
              <a:spLocks noChangeArrowheads="1"/>
            </p:cNvSpPr>
            <p:nvPr/>
          </p:nvSpPr>
          <p:spPr bwMode="auto">
            <a:xfrm>
              <a:off x="5475" y="2877"/>
              <a:ext cx="1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558"/>
            <p:cNvSpPr>
              <a:spLocks noChangeArrowheads="1"/>
            </p:cNvSpPr>
            <p:nvPr/>
          </p:nvSpPr>
          <p:spPr bwMode="auto">
            <a:xfrm>
              <a:off x="563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559"/>
            <p:cNvSpPr>
              <a:spLocks noChangeArrowheads="1"/>
            </p:cNvSpPr>
            <p:nvPr/>
          </p:nvSpPr>
          <p:spPr bwMode="auto">
            <a:xfrm>
              <a:off x="529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560"/>
            <p:cNvSpPr>
              <a:spLocks noChangeArrowheads="1"/>
            </p:cNvSpPr>
            <p:nvPr/>
          </p:nvSpPr>
          <p:spPr bwMode="auto">
            <a:xfrm>
              <a:off x="2733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561"/>
            <p:cNvSpPr>
              <a:spLocks noChangeArrowheads="1"/>
            </p:cNvSpPr>
            <p:nvPr/>
          </p:nvSpPr>
          <p:spPr bwMode="auto">
            <a:xfrm>
              <a:off x="4113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562"/>
            <p:cNvSpPr>
              <a:spLocks noChangeArrowheads="1"/>
            </p:cNvSpPr>
            <p:nvPr/>
          </p:nvSpPr>
          <p:spPr bwMode="auto">
            <a:xfrm>
              <a:off x="5509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563"/>
            <p:cNvSpPr>
              <a:spLocks noChangeArrowheads="1"/>
            </p:cNvSpPr>
            <p:nvPr/>
          </p:nvSpPr>
          <p:spPr bwMode="auto">
            <a:xfrm>
              <a:off x="5475" y="2895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564"/>
            <p:cNvSpPr>
              <a:spLocks noChangeArrowheads="1"/>
            </p:cNvSpPr>
            <p:nvPr/>
          </p:nvSpPr>
          <p:spPr bwMode="auto">
            <a:xfrm>
              <a:off x="1230" y="3076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Sulfate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62" name="Rectangle 565"/>
            <p:cNvSpPr>
              <a:spLocks noChangeArrowheads="1"/>
            </p:cNvSpPr>
            <p:nvPr/>
          </p:nvSpPr>
          <p:spPr bwMode="auto">
            <a:xfrm>
              <a:off x="1630" y="3076"/>
              <a:ext cx="4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r>
                <a:rPr lang="en-US" sz="1800">
                  <a:solidFill>
                    <a:srgbClr val="FF0000"/>
                  </a:solidFill>
                </a:rPr>
                <a:t>(mg/L)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63" name="Rectangle 566"/>
            <p:cNvSpPr>
              <a:spLocks noChangeArrowheads="1"/>
            </p:cNvSpPr>
            <p:nvPr/>
          </p:nvSpPr>
          <p:spPr bwMode="auto">
            <a:xfrm>
              <a:off x="2066" y="307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64" name="Rectangle 567"/>
            <p:cNvSpPr>
              <a:spLocks noChangeArrowheads="1"/>
            </p:cNvSpPr>
            <p:nvPr/>
          </p:nvSpPr>
          <p:spPr bwMode="auto">
            <a:xfrm>
              <a:off x="2750" y="3075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568"/>
            <p:cNvSpPr>
              <a:spLocks noChangeArrowheads="1"/>
            </p:cNvSpPr>
            <p:nvPr/>
          </p:nvSpPr>
          <p:spPr bwMode="auto">
            <a:xfrm>
              <a:off x="4057" y="3075"/>
              <a:ext cx="56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569"/>
            <p:cNvSpPr>
              <a:spLocks noChangeArrowheads="1"/>
            </p:cNvSpPr>
            <p:nvPr/>
          </p:nvSpPr>
          <p:spPr bwMode="auto">
            <a:xfrm>
              <a:off x="2805" y="3075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570"/>
            <p:cNvSpPr>
              <a:spLocks noChangeArrowheads="1"/>
            </p:cNvSpPr>
            <p:nvPr/>
          </p:nvSpPr>
          <p:spPr bwMode="auto">
            <a:xfrm>
              <a:off x="3307" y="3076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 26</a:t>
              </a:r>
            </a:p>
          </p:txBody>
        </p:sp>
        <p:sp>
          <p:nvSpPr>
            <p:cNvPr id="268" name="Rectangle 571"/>
            <p:cNvSpPr>
              <a:spLocks noChangeArrowheads="1"/>
            </p:cNvSpPr>
            <p:nvPr/>
          </p:nvSpPr>
          <p:spPr bwMode="auto">
            <a:xfrm>
              <a:off x="3555" y="307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69" name="Rectangle 572"/>
            <p:cNvSpPr>
              <a:spLocks noChangeArrowheads="1"/>
            </p:cNvSpPr>
            <p:nvPr/>
          </p:nvSpPr>
          <p:spPr bwMode="auto">
            <a:xfrm>
              <a:off x="4130" y="3075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573"/>
            <p:cNvSpPr>
              <a:spLocks noChangeArrowheads="1"/>
            </p:cNvSpPr>
            <p:nvPr/>
          </p:nvSpPr>
          <p:spPr bwMode="auto">
            <a:xfrm>
              <a:off x="5437" y="3075"/>
              <a:ext cx="38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574"/>
            <p:cNvSpPr>
              <a:spLocks noChangeArrowheads="1"/>
            </p:cNvSpPr>
            <p:nvPr/>
          </p:nvSpPr>
          <p:spPr bwMode="auto">
            <a:xfrm>
              <a:off x="4185" y="3075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575"/>
            <p:cNvSpPr>
              <a:spLocks noChangeArrowheads="1"/>
            </p:cNvSpPr>
            <p:nvPr/>
          </p:nvSpPr>
          <p:spPr bwMode="auto">
            <a:xfrm>
              <a:off x="4704" y="3076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256</a:t>
              </a:r>
            </a:p>
          </p:txBody>
        </p:sp>
        <p:sp>
          <p:nvSpPr>
            <p:cNvPr id="273" name="Rectangle 576"/>
            <p:cNvSpPr>
              <a:spLocks noChangeArrowheads="1"/>
            </p:cNvSpPr>
            <p:nvPr/>
          </p:nvSpPr>
          <p:spPr bwMode="auto">
            <a:xfrm>
              <a:off x="4916" y="3076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74" name="Rectangle 577"/>
            <p:cNvSpPr>
              <a:spLocks noChangeArrowheads="1"/>
            </p:cNvSpPr>
            <p:nvPr/>
          </p:nvSpPr>
          <p:spPr bwMode="auto">
            <a:xfrm>
              <a:off x="563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578"/>
            <p:cNvSpPr>
              <a:spLocks noChangeArrowheads="1"/>
            </p:cNvSpPr>
            <p:nvPr/>
          </p:nvSpPr>
          <p:spPr bwMode="auto">
            <a:xfrm>
              <a:off x="529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579"/>
            <p:cNvSpPr>
              <a:spLocks noChangeArrowheads="1"/>
            </p:cNvSpPr>
            <p:nvPr/>
          </p:nvSpPr>
          <p:spPr bwMode="auto">
            <a:xfrm>
              <a:off x="580" y="3056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580"/>
            <p:cNvSpPr>
              <a:spLocks noChangeArrowheads="1"/>
            </p:cNvSpPr>
            <p:nvPr/>
          </p:nvSpPr>
          <p:spPr bwMode="auto">
            <a:xfrm>
              <a:off x="2733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581"/>
            <p:cNvSpPr>
              <a:spLocks noChangeArrowheads="1"/>
            </p:cNvSpPr>
            <p:nvPr/>
          </p:nvSpPr>
          <p:spPr bwMode="auto">
            <a:xfrm>
              <a:off x="2750" y="3056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582"/>
            <p:cNvSpPr>
              <a:spLocks noChangeArrowheads="1"/>
            </p:cNvSpPr>
            <p:nvPr/>
          </p:nvSpPr>
          <p:spPr bwMode="auto">
            <a:xfrm>
              <a:off x="2750" y="3073"/>
              <a:ext cx="1363" cy="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583"/>
            <p:cNvSpPr>
              <a:spLocks noChangeArrowheads="1"/>
            </p:cNvSpPr>
            <p:nvPr/>
          </p:nvSpPr>
          <p:spPr bwMode="auto">
            <a:xfrm>
              <a:off x="4113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584"/>
            <p:cNvSpPr>
              <a:spLocks noChangeArrowheads="1"/>
            </p:cNvSpPr>
            <p:nvPr/>
          </p:nvSpPr>
          <p:spPr bwMode="auto">
            <a:xfrm>
              <a:off x="4130" y="3056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585"/>
            <p:cNvSpPr>
              <a:spLocks noChangeArrowheads="1"/>
            </p:cNvSpPr>
            <p:nvPr/>
          </p:nvSpPr>
          <p:spPr bwMode="auto">
            <a:xfrm>
              <a:off x="4130" y="3073"/>
              <a:ext cx="1345" cy="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586"/>
            <p:cNvSpPr>
              <a:spLocks noChangeArrowheads="1"/>
            </p:cNvSpPr>
            <p:nvPr/>
          </p:nvSpPr>
          <p:spPr bwMode="auto">
            <a:xfrm>
              <a:off x="5509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587"/>
            <p:cNvSpPr>
              <a:spLocks noChangeArrowheads="1"/>
            </p:cNvSpPr>
            <p:nvPr/>
          </p:nvSpPr>
          <p:spPr bwMode="auto">
            <a:xfrm>
              <a:off x="5475" y="3056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588"/>
            <p:cNvSpPr>
              <a:spLocks noChangeArrowheads="1"/>
            </p:cNvSpPr>
            <p:nvPr/>
          </p:nvSpPr>
          <p:spPr bwMode="auto">
            <a:xfrm>
              <a:off x="563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589"/>
            <p:cNvSpPr>
              <a:spLocks noChangeArrowheads="1"/>
            </p:cNvSpPr>
            <p:nvPr/>
          </p:nvSpPr>
          <p:spPr bwMode="auto">
            <a:xfrm>
              <a:off x="529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590"/>
            <p:cNvSpPr>
              <a:spLocks noChangeArrowheads="1"/>
            </p:cNvSpPr>
            <p:nvPr/>
          </p:nvSpPr>
          <p:spPr bwMode="auto">
            <a:xfrm>
              <a:off x="2733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591"/>
            <p:cNvSpPr>
              <a:spLocks noChangeArrowheads="1"/>
            </p:cNvSpPr>
            <p:nvPr/>
          </p:nvSpPr>
          <p:spPr bwMode="auto">
            <a:xfrm>
              <a:off x="4113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592"/>
            <p:cNvSpPr>
              <a:spLocks noChangeArrowheads="1"/>
            </p:cNvSpPr>
            <p:nvPr/>
          </p:nvSpPr>
          <p:spPr bwMode="auto">
            <a:xfrm>
              <a:off x="5509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593"/>
            <p:cNvSpPr>
              <a:spLocks noChangeArrowheads="1"/>
            </p:cNvSpPr>
            <p:nvPr/>
          </p:nvSpPr>
          <p:spPr bwMode="auto">
            <a:xfrm>
              <a:off x="5475" y="3075"/>
              <a:ext cx="17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594"/>
            <p:cNvSpPr>
              <a:spLocks noChangeArrowheads="1"/>
            </p:cNvSpPr>
            <p:nvPr/>
          </p:nvSpPr>
          <p:spPr bwMode="auto">
            <a:xfrm>
              <a:off x="899" y="3257"/>
              <a:ext cx="9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Alkalinity (mg/L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2" name="Rectangle 595"/>
            <p:cNvSpPr>
              <a:spLocks noChangeArrowheads="1"/>
            </p:cNvSpPr>
            <p:nvPr/>
          </p:nvSpPr>
          <p:spPr bwMode="auto">
            <a:xfrm>
              <a:off x="1861" y="3257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HCO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3" name="Rectangle 596"/>
            <p:cNvSpPr>
              <a:spLocks noChangeArrowheads="1"/>
            </p:cNvSpPr>
            <p:nvPr/>
          </p:nvSpPr>
          <p:spPr bwMode="auto">
            <a:xfrm>
              <a:off x="2195" y="3317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333399"/>
                  </a:solidFill>
                </a:rPr>
                <a:t> 3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4" name="Rectangle 597"/>
            <p:cNvSpPr>
              <a:spLocks noChangeArrowheads="1"/>
            </p:cNvSpPr>
            <p:nvPr/>
          </p:nvSpPr>
          <p:spPr bwMode="auto">
            <a:xfrm>
              <a:off x="2243" y="3257"/>
              <a:ext cx="1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¯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5" name="Rectangle 598"/>
            <p:cNvSpPr>
              <a:spLocks noChangeArrowheads="1"/>
            </p:cNvSpPr>
            <p:nvPr/>
          </p:nvSpPr>
          <p:spPr bwMode="auto">
            <a:xfrm>
              <a:off x="2349" y="3257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)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6" name="Rectangle 599"/>
            <p:cNvSpPr>
              <a:spLocks noChangeArrowheads="1"/>
            </p:cNvSpPr>
            <p:nvPr/>
          </p:nvSpPr>
          <p:spPr bwMode="auto">
            <a:xfrm>
              <a:off x="2396" y="32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7" name="Rectangle 600"/>
            <p:cNvSpPr>
              <a:spLocks noChangeArrowheads="1"/>
            </p:cNvSpPr>
            <p:nvPr/>
          </p:nvSpPr>
          <p:spPr bwMode="auto">
            <a:xfrm>
              <a:off x="3324" y="3257"/>
              <a:ext cx="2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 103</a:t>
              </a:r>
            </a:p>
          </p:txBody>
        </p:sp>
        <p:sp>
          <p:nvSpPr>
            <p:cNvPr id="298" name="Rectangle 601"/>
            <p:cNvSpPr>
              <a:spLocks noChangeArrowheads="1"/>
            </p:cNvSpPr>
            <p:nvPr/>
          </p:nvSpPr>
          <p:spPr bwMode="auto">
            <a:xfrm>
              <a:off x="3537" y="32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299" name="Rectangle 602"/>
            <p:cNvSpPr>
              <a:spLocks noChangeArrowheads="1"/>
            </p:cNvSpPr>
            <p:nvPr/>
          </p:nvSpPr>
          <p:spPr bwMode="auto">
            <a:xfrm>
              <a:off x="4704" y="3257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119</a:t>
              </a:r>
            </a:p>
          </p:txBody>
        </p:sp>
        <p:sp>
          <p:nvSpPr>
            <p:cNvPr id="300" name="Rectangle 603"/>
            <p:cNvSpPr>
              <a:spLocks noChangeArrowheads="1"/>
            </p:cNvSpPr>
            <p:nvPr/>
          </p:nvSpPr>
          <p:spPr bwMode="auto">
            <a:xfrm>
              <a:off x="4916" y="32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301" name="Rectangle 604"/>
            <p:cNvSpPr>
              <a:spLocks noChangeArrowheads="1"/>
            </p:cNvSpPr>
            <p:nvPr/>
          </p:nvSpPr>
          <p:spPr bwMode="auto">
            <a:xfrm>
              <a:off x="563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605"/>
            <p:cNvSpPr>
              <a:spLocks noChangeArrowheads="1"/>
            </p:cNvSpPr>
            <p:nvPr/>
          </p:nvSpPr>
          <p:spPr bwMode="auto">
            <a:xfrm>
              <a:off x="529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606"/>
            <p:cNvSpPr>
              <a:spLocks noChangeArrowheads="1"/>
            </p:cNvSpPr>
            <p:nvPr/>
          </p:nvSpPr>
          <p:spPr bwMode="auto">
            <a:xfrm>
              <a:off x="580" y="3237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607"/>
            <p:cNvSpPr>
              <a:spLocks noChangeArrowheads="1"/>
            </p:cNvSpPr>
            <p:nvPr/>
          </p:nvSpPr>
          <p:spPr bwMode="auto">
            <a:xfrm>
              <a:off x="2733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608"/>
            <p:cNvSpPr>
              <a:spLocks noChangeArrowheads="1"/>
            </p:cNvSpPr>
            <p:nvPr/>
          </p:nvSpPr>
          <p:spPr bwMode="auto">
            <a:xfrm>
              <a:off x="2750" y="3237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609"/>
            <p:cNvSpPr>
              <a:spLocks noChangeArrowheads="1"/>
            </p:cNvSpPr>
            <p:nvPr/>
          </p:nvSpPr>
          <p:spPr bwMode="auto">
            <a:xfrm>
              <a:off x="4113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610"/>
            <p:cNvSpPr>
              <a:spLocks noChangeArrowheads="1"/>
            </p:cNvSpPr>
            <p:nvPr/>
          </p:nvSpPr>
          <p:spPr bwMode="auto">
            <a:xfrm>
              <a:off x="4130" y="3237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611"/>
            <p:cNvSpPr>
              <a:spLocks noChangeArrowheads="1"/>
            </p:cNvSpPr>
            <p:nvPr/>
          </p:nvSpPr>
          <p:spPr bwMode="auto">
            <a:xfrm>
              <a:off x="5509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612"/>
            <p:cNvSpPr>
              <a:spLocks noChangeArrowheads="1"/>
            </p:cNvSpPr>
            <p:nvPr/>
          </p:nvSpPr>
          <p:spPr bwMode="auto">
            <a:xfrm>
              <a:off x="5475" y="323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613"/>
            <p:cNvSpPr>
              <a:spLocks noChangeArrowheads="1"/>
            </p:cNvSpPr>
            <p:nvPr/>
          </p:nvSpPr>
          <p:spPr bwMode="auto">
            <a:xfrm>
              <a:off x="563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614"/>
            <p:cNvSpPr>
              <a:spLocks noChangeArrowheads="1"/>
            </p:cNvSpPr>
            <p:nvPr/>
          </p:nvSpPr>
          <p:spPr bwMode="auto">
            <a:xfrm>
              <a:off x="529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615"/>
            <p:cNvSpPr>
              <a:spLocks noChangeArrowheads="1"/>
            </p:cNvSpPr>
            <p:nvPr/>
          </p:nvSpPr>
          <p:spPr bwMode="auto">
            <a:xfrm>
              <a:off x="2733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616"/>
            <p:cNvSpPr>
              <a:spLocks noChangeArrowheads="1"/>
            </p:cNvSpPr>
            <p:nvPr/>
          </p:nvSpPr>
          <p:spPr bwMode="auto">
            <a:xfrm>
              <a:off x="4113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617"/>
            <p:cNvSpPr>
              <a:spLocks noChangeArrowheads="1"/>
            </p:cNvSpPr>
            <p:nvPr/>
          </p:nvSpPr>
          <p:spPr bwMode="auto">
            <a:xfrm>
              <a:off x="5509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618"/>
            <p:cNvSpPr>
              <a:spLocks noChangeArrowheads="1"/>
            </p:cNvSpPr>
            <p:nvPr/>
          </p:nvSpPr>
          <p:spPr bwMode="auto">
            <a:xfrm>
              <a:off x="5475" y="3256"/>
              <a:ext cx="17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619"/>
            <p:cNvSpPr>
              <a:spLocks noChangeArrowheads="1"/>
            </p:cNvSpPr>
            <p:nvPr/>
          </p:nvSpPr>
          <p:spPr bwMode="auto">
            <a:xfrm>
              <a:off x="745" y="3437"/>
              <a:ext cx="16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Total Organic Carbon (mg/L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317" name="Rectangle 620"/>
            <p:cNvSpPr>
              <a:spLocks noChangeArrowheads="1"/>
            </p:cNvSpPr>
            <p:nvPr/>
          </p:nvSpPr>
          <p:spPr bwMode="auto">
            <a:xfrm>
              <a:off x="2375" y="3437"/>
              <a:ext cx="1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 C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318" name="Rectangle 621"/>
            <p:cNvSpPr>
              <a:spLocks noChangeArrowheads="1"/>
            </p:cNvSpPr>
            <p:nvPr/>
          </p:nvSpPr>
          <p:spPr bwMode="auto">
            <a:xfrm>
              <a:off x="2505" y="3437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)</a:t>
              </a:r>
              <a:endParaRPr lang="en-US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319" name="Rectangle 622"/>
            <p:cNvSpPr>
              <a:spLocks noChangeArrowheads="1"/>
            </p:cNvSpPr>
            <p:nvPr/>
          </p:nvSpPr>
          <p:spPr bwMode="auto">
            <a:xfrm>
              <a:off x="2552" y="343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320" name="Rectangle 623"/>
            <p:cNvSpPr>
              <a:spLocks noChangeArrowheads="1"/>
            </p:cNvSpPr>
            <p:nvPr/>
          </p:nvSpPr>
          <p:spPr bwMode="auto">
            <a:xfrm>
              <a:off x="2750" y="3436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624"/>
            <p:cNvSpPr>
              <a:spLocks noChangeArrowheads="1"/>
            </p:cNvSpPr>
            <p:nvPr/>
          </p:nvSpPr>
          <p:spPr bwMode="auto">
            <a:xfrm>
              <a:off x="4057" y="3436"/>
              <a:ext cx="56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625"/>
            <p:cNvSpPr>
              <a:spLocks noChangeArrowheads="1"/>
            </p:cNvSpPr>
            <p:nvPr/>
          </p:nvSpPr>
          <p:spPr bwMode="auto">
            <a:xfrm>
              <a:off x="2805" y="3436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626"/>
            <p:cNvSpPr>
              <a:spLocks noChangeArrowheads="1"/>
            </p:cNvSpPr>
            <p:nvPr/>
          </p:nvSpPr>
          <p:spPr bwMode="auto">
            <a:xfrm>
              <a:off x="3339" y="3437"/>
              <a:ext cx="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&lt; 1</a:t>
              </a:r>
            </a:p>
          </p:txBody>
        </p:sp>
        <p:sp>
          <p:nvSpPr>
            <p:cNvPr id="324" name="Rectangle 627"/>
            <p:cNvSpPr>
              <a:spLocks noChangeArrowheads="1"/>
            </p:cNvSpPr>
            <p:nvPr/>
          </p:nvSpPr>
          <p:spPr bwMode="auto">
            <a:xfrm>
              <a:off x="3524" y="343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325" name="Rectangle 628"/>
            <p:cNvSpPr>
              <a:spLocks noChangeArrowheads="1"/>
            </p:cNvSpPr>
            <p:nvPr/>
          </p:nvSpPr>
          <p:spPr bwMode="auto">
            <a:xfrm>
              <a:off x="4130" y="3436"/>
              <a:ext cx="55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629"/>
            <p:cNvSpPr>
              <a:spLocks noChangeArrowheads="1"/>
            </p:cNvSpPr>
            <p:nvPr/>
          </p:nvSpPr>
          <p:spPr bwMode="auto">
            <a:xfrm>
              <a:off x="5437" y="3436"/>
              <a:ext cx="38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630"/>
            <p:cNvSpPr>
              <a:spLocks noChangeArrowheads="1"/>
            </p:cNvSpPr>
            <p:nvPr/>
          </p:nvSpPr>
          <p:spPr bwMode="auto">
            <a:xfrm>
              <a:off x="4185" y="3436"/>
              <a:ext cx="1252" cy="16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Rectangle 631"/>
            <p:cNvSpPr>
              <a:spLocks noChangeArrowheads="1"/>
            </p:cNvSpPr>
            <p:nvPr/>
          </p:nvSpPr>
          <p:spPr bwMode="auto">
            <a:xfrm>
              <a:off x="4723" y="343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3.1</a:t>
              </a:r>
            </a:p>
          </p:txBody>
        </p:sp>
        <p:sp>
          <p:nvSpPr>
            <p:cNvPr id="329" name="Rectangle 632"/>
            <p:cNvSpPr>
              <a:spLocks noChangeArrowheads="1"/>
            </p:cNvSpPr>
            <p:nvPr/>
          </p:nvSpPr>
          <p:spPr bwMode="auto">
            <a:xfrm>
              <a:off x="4899" y="343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</a:rPr>
                <a:t> </a:t>
              </a:r>
              <a:endParaRPr lang="en-US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330" name="Rectangle 633"/>
            <p:cNvSpPr>
              <a:spLocks noChangeArrowheads="1"/>
            </p:cNvSpPr>
            <p:nvPr/>
          </p:nvSpPr>
          <p:spPr bwMode="auto">
            <a:xfrm>
              <a:off x="563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634"/>
            <p:cNvSpPr>
              <a:spLocks noChangeArrowheads="1"/>
            </p:cNvSpPr>
            <p:nvPr/>
          </p:nvSpPr>
          <p:spPr bwMode="auto">
            <a:xfrm>
              <a:off x="529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Rectangle 635"/>
            <p:cNvSpPr>
              <a:spLocks noChangeArrowheads="1"/>
            </p:cNvSpPr>
            <p:nvPr/>
          </p:nvSpPr>
          <p:spPr bwMode="auto">
            <a:xfrm>
              <a:off x="580" y="3417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Rectangle 636"/>
            <p:cNvSpPr>
              <a:spLocks noChangeArrowheads="1"/>
            </p:cNvSpPr>
            <p:nvPr/>
          </p:nvSpPr>
          <p:spPr bwMode="auto">
            <a:xfrm>
              <a:off x="2733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Rectangle 637"/>
            <p:cNvSpPr>
              <a:spLocks noChangeArrowheads="1"/>
            </p:cNvSpPr>
            <p:nvPr/>
          </p:nvSpPr>
          <p:spPr bwMode="auto">
            <a:xfrm>
              <a:off x="2750" y="3417"/>
              <a:ext cx="136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Rectangle 638"/>
            <p:cNvSpPr>
              <a:spLocks noChangeArrowheads="1"/>
            </p:cNvSpPr>
            <p:nvPr/>
          </p:nvSpPr>
          <p:spPr bwMode="auto">
            <a:xfrm>
              <a:off x="4113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Rectangle 639"/>
            <p:cNvSpPr>
              <a:spLocks noChangeArrowheads="1"/>
            </p:cNvSpPr>
            <p:nvPr/>
          </p:nvSpPr>
          <p:spPr bwMode="auto">
            <a:xfrm>
              <a:off x="4130" y="3417"/>
              <a:ext cx="134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640"/>
            <p:cNvSpPr>
              <a:spLocks noChangeArrowheads="1"/>
            </p:cNvSpPr>
            <p:nvPr/>
          </p:nvSpPr>
          <p:spPr bwMode="auto">
            <a:xfrm>
              <a:off x="5509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641"/>
            <p:cNvSpPr>
              <a:spLocks noChangeArrowheads="1"/>
            </p:cNvSpPr>
            <p:nvPr/>
          </p:nvSpPr>
          <p:spPr bwMode="auto">
            <a:xfrm>
              <a:off x="5475" y="3417"/>
              <a:ext cx="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642"/>
            <p:cNvSpPr>
              <a:spLocks noChangeArrowheads="1"/>
            </p:cNvSpPr>
            <p:nvPr/>
          </p:nvSpPr>
          <p:spPr bwMode="auto">
            <a:xfrm>
              <a:off x="563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Rectangle 643"/>
            <p:cNvSpPr>
              <a:spLocks noChangeArrowheads="1"/>
            </p:cNvSpPr>
            <p:nvPr/>
          </p:nvSpPr>
          <p:spPr bwMode="auto">
            <a:xfrm>
              <a:off x="529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644"/>
            <p:cNvSpPr>
              <a:spLocks noChangeArrowheads="1"/>
            </p:cNvSpPr>
            <p:nvPr/>
          </p:nvSpPr>
          <p:spPr bwMode="auto">
            <a:xfrm>
              <a:off x="529" y="3600"/>
              <a:ext cx="17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Rectangle 645"/>
            <p:cNvSpPr>
              <a:spLocks noChangeArrowheads="1"/>
            </p:cNvSpPr>
            <p:nvPr/>
          </p:nvSpPr>
          <p:spPr bwMode="auto">
            <a:xfrm>
              <a:off x="529" y="36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646"/>
            <p:cNvSpPr>
              <a:spLocks noChangeArrowheads="1"/>
            </p:cNvSpPr>
            <p:nvPr/>
          </p:nvSpPr>
          <p:spPr bwMode="auto">
            <a:xfrm>
              <a:off x="563" y="3600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647"/>
            <p:cNvSpPr>
              <a:spLocks noChangeArrowheads="1"/>
            </p:cNvSpPr>
            <p:nvPr/>
          </p:nvSpPr>
          <p:spPr bwMode="auto">
            <a:xfrm>
              <a:off x="563" y="3600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Rectangle 648"/>
            <p:cNvSpPr>
              <a:spLocks noChangeArrowheads="1"/>
            </p:cNvSpPr>
            <p:nvPr/>
          </p:nvSpPr>
          <p:spPr bwMode="auto">
            <a:xfrm>
              <a:off x="580" y="3634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Rectangle 649"/>
            <p:cNvSpPr>
              <a:spLocks noChangeArrowheads="1"/>
            </p:cNvSpPr>
            <p:nvPr/>
          </p:nvSpPr>
          <p:spPr bwMode="auto">
            <a:xfrm>
              <a:off x="580" y="3600"/>
              <a:ext cx="215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650"/>
            <p:cNvSpPr>
              <a:spLocks noChangeArrowheads="1"/>
            </p:cNvSpPr>
            <p:nvPr/>
          </p:nvSpPr>
          <p:spPr bwMode="auto">
            <a:xfrm>
              <a:off x="2733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Rectangle 651"/>
            <p:cNvSpPr>
              <a:spLocks noChangeArrowheads="1"/>
            </p:cNvSpPr>
            <p:nvPr/>
          </p:nvSpPr>
          <p:spPr bwMode="auto">
            <a:xfrm>
              <a:off x="2733" y="36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Rectangle 652"/>
            <p:cNvSpPr>
              <a:spLocks noChangeArrowheads="1"/>
            </p:cNvSpPr>
            <p:nvPr/>
          </p:nvSpPr>
          <p:spPr bwMode="auto">
            <a:xfrm>
              <a:off x="2733" y="36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Rectangle 653"/>
            <p:cNvSpPr>
              <a:spLocks noChangeArrowheads="1"/>
            </p:cNvSpPr>
            <p:nvPr/>
          </p:nvSpPr>
          <p:spPr bwMode="auto">
            <a:xfrm>
              <a:off x="2784" y="3634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Rectangle 654"/>
            <p:cNvSpPr>
              <a:spLocks noChangeArrowheads="1"/>
            </p:cNvSpPr>
            <p:nvPr/>
          </p:nvSpPr>
          <p:spPr bwMode="auto">
            <a:xfrm>
              <a:off x="2784" y="3600"/>
              <a:ext cx="132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655"/>
            <p:cNvSpPr>
              <a:spLocks noChangeArrowheads="1"/>
            </p:cNvSpPr>
            <p:nvPr/>
          </p:nvSpPr>
          <p:spPr bwMode="auto">
            <a:xfrm>
              <a:off x="4113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Rectangle 656"/>
            <p:cNvSpPr>
              <a:spLocks noChangeArrowheads="1"/>
            </p:cNvSpPr>
            <p:nvPr/>
          </p:nvSpPr>
          <p:spPr bwMode="auto">
            <a:xfrm>
              <a:off x="4113" y="3600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657"/>
            <p:cNvSpPr>
              <a:spLocks noChangeArrowheads="1"/>
            </p:cNvSpPr>
            <p:nvPr/>
          </p:nvSpPr>
          <p:spPr bwMode="auto">
            <a:xfrm>
              <a:off x="4113" y="36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Rectangle 658"/>
            <p:cNvSpPr>
              <a:spLocks noChangeArrowheads="1"/>
            </p:cNvSpPr>
            <p:nvPr/>
          </p:nvSpPr>
          <p:spPr bwMode="auto">
            <a:xfrm>
              <a:off x="4164" y="3634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659"/>
            <p:cNvSpPr>
              <a:spLocks noChangeArrowheads="1"/>
            </p:cNvSpPr>
            <p:nvPr/>
          </p:nvSpPr>
          <p:spPr bwMode="auto">
            <a:xfrm>
              <a:off x="4164" y="3600"/>
              <a:ext cx="13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660"/>
            <p:cNvSpPr>
              <a:spLocks noChangeArrowheads="1"/>
            </p:cNvSpPr>
            <p:nvPr/>
          </p:nvSpPr>
          <p:spPr bwMode="auto">
            <a:xfrm>
              <a:off x="5509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661"/>
            <p:cNvSpPr>
              <a:spLocks noChangeArrowheads="1"/>
            </p:cNvSpPr>
            <p:nvPr/>
          </p:nvSpPr>
          <p:spPr bwMode="auto">
            <a:xfrm>
              <a:off x="5475" y="3436"/>
              <a:ext cx="17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662"/>
            <p:cNvSpPr>
              <a:spLocks noChangeArrowheads="1"/>
            </p:cNvSpPr>
            <p:nvPr/>
          </p:nvSpPr>
          <p:spPr bwMode="auto">
            <a:xfrm>
              <a:off x="5509" y="3600"/>
              <a:ext cx="17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663"/>
            <p:cNvSpPr>
              <a:spLocks noChangeArrowheads="1"/>
            </p:cNvSpPr>
            <p:nvPr/>
          </p:nvSpPr>
          <p:spPr bwMode="auto">
            <a:xfrm>
              <a:off x="5475" y="3634"/>
              <a:ext cx="5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Rectangle 664"/>
            <p:cNvSpPr>
              <a:spLocks noChangeArrowheads="1"/>
            </p:cNvSpPr>
            <p:nvPr/>
          </p:nvSpPr>
          <p:spPr bwMode="auto">
            <a:xfrm>
              <a:off x="5475" y="3600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665"/>
            <p:cNvSpPr>
              <a:spLocks noChangeArrowheads="1"/>
            </p:cNvSpPr>
            <p:nvPr/>
          </p:nvSpPr>
          <p:spPr bwMode="auto">
            <a:xfrm>
              <a:off x="5475" y="3600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3" name="Picture 362" descr="azsgcbanner_full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What is Reverse Osmosis?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98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400" dirty="0" smtClean="0">
                <a:latin typeface="Berlin Sans FB" pitchFamily="34" charset="0"/>
              </a:rPr>
              <a:t>In Reverse Osmosis, high pressure forces water to pass through porous membranes that filter  out particles and ions.</a:t>
            </a:r>
          </a:p>
        </p:txBody>
      </p:sp>
      <p:pic>
        <p:nvPicPr>
          <p:cNvPr id="4" name="Picture 3" descr="azsgcbanner_ful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pic>
        <p:nvPicPr>
          <p:cNvPr id="5" name="Picture 4" descr="reverse-osmosis-filter-50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73486"/>
            <a:ext cx="3581400" cy="2196256"/>
          </a:xfrm>
          <a:prstGeom prst="rect">
            <a:avLst/>
          </a:prstGeom>
        </p:spPr>
      </p:pic>
      <p:pic>
        <p:nvPicPr>
          <p:cNvPr id="6" name="Picture 5" descr="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604516"/>
            <a:ext cx="3726180" cy="1662684"/>
          </a:xfrm>
          <a:prstGeom prst="rect">
            <a:avLst/>
          </a:prstGeom>
        </p:spPr>
      </p:pic>
      <p:grpSp>
        <p:nvGrpSpPr>
          <p:cNvPr id="7" name="Group 86"/>
          <p:cNvGrpSpPr>
            <a:grpSpLocks noChangeAspect="1"/>
          </p:cNvGrpSpPr>
          <p:nvPr/>
        </p:nvGrpSpPr>
        <p:grpSpPr bwMode="auto">
          <a:xfrm>
            <a:off x="3627437" y="3352800"/>
            <a:ext cx="5440363" cy="2854325"/>
            <a:chOff x="1968" y="2203"/>
            <a:chExt cx="3620" cy="1899"/>
          </a:xfrm>
        </p:grpSpPr>
        <p:sp>
          <p:nvSpPr>
            <p:cNvPr id="8" name="AutoShape 85"/>
            <p:cNvSpPr>
              <a:spLocks noChangeAspect="1" noChangeArrowheads="1" noTextEdit="1"/>
            </p:cNvSpPr>
            <p:nvPr/>
          </p:nvSpPr>
          <p:spPr bwMode="auto">
            <a:xfrm>
              <a:off x="1968" y="2203"/>
              <a:ext cx="3600" cy="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2428" y="2742"/>
              <a:ext cx="2763" cy="777"/>
              <a:chOff x="2428" y="2742"/>
              <a:chExt cx="2763" cy="777"/>
            </a:xfrm>
          </p:grpSpPr>
          <p:sp>
            <p:nvSpPr>
              <p:cNvPr id="695" name="Rectangle 87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77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88"/>
              <p:cNvSpPr>
                <a:spLocks/>
              </p:cNvSpPr>
              <p:nvPr/>
            </p:nvSpPr>
            <p:spPr bwMode="auto">
              <a:xfrm>
                <a:off x="2430" y="2744"/>
                <a:ext cx="2757" cy="773"/>
              </a:xfrm>
              <a:custGeom>
                <a:avLst/>
                <a:gdLst>
                  <a:gd name="T0" fmla="*/ 570 w 2757"/>
                  <a:gd name="T1" fmla="*/ 0 h 773"/>
                  <a:gd name="T2" fmla="*/ 0 w 2757"/>
                  <a:gd name="T3" fmla="*/ 570 h 773"/>
                  <a:gd name="T4" fmla="*/ 0 w 2757"/>
                  <a:gd name="T5" fmla="*/ 773 h 773"/>
                  <a:gd name="T6" fmla="*/ 2187 w 2757"/>
                  <a:gd name="T7" fmla="*/ 773 h 773"/>
                  <a:gd name="T8" fmla="*/ 2757 w 2757"/>
                  <a:gd name="T9" fmla="*/ 203 h 773"/>
                  <a:gd name="T10" fmla="*/ 2757 w 2757"/>
                  <a:gd name="T11" fmla="*/ 0 h 773"/>
                  <a:gd name="T12" fmla="*/ 570 w 2757"/>
                  <a:gd name="T13" fmla="*/ 0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7"/>
                  <a:gd name="T22" fmla="*/ 0 h 773"/>
                  <a:gd name="T23" fmla="*/ 2757 w 2757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7" h="77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773"/>
                    </a:lnTo>
                    <a:lnTo>
                      <a:pt x="2187" y="773"/>
                    </a:lnTo>
                    <a:lnTo>
                      <a:pt x="2757" y="203"/>
                    </a:lnTo>
                    <a:lnTo>
                      <a:pt x="2757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Rectangle 89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77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Rectangle 90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575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91"/>
              <p:cNvSpPr>
                <a:spLocks/>
              </p:cNvSpPr>
              <p:nvPr/>
            </p:nvSpPr>
            <p:spPr bwMode="auto">
              <a:xfrm>
                <a:off x="2430" y="2744"/>
                <a:ext cx="2757" cy="570"/>
              </a:xfrm>
              <a:custGeom>
                <a:avLst/>
                <a:gdLst>
                  <a:gd name="T0" fmla="*/ 0 w 2757"/>
                  <a:gd name="T1" fmla="*/ 570 h 570"/>
                  <a:gd name="T2" fmla="*/ 2187 w 2757"/>
                  <a:gd name="T3" fmla="*/ 570 h 570"/>
                  <a:gd name="T4" fmla="*/ 2757 w 2757"/>
                  <a:gd name="T5" fmla="*/ 0 h 570"/>
                  <a:gd name="T6" fmla="*/ 570 w 2757"/>
                  <a:gd name="T7" fmla="*/ 0 h 570"/>
                  <a:gd name="T8" fmla="*/ 0 w 2757"/>
                  <a:gd name="T9" fmla="*/ 570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7"/>
                  <a:gd name="T16" fmla="*/ 0 h 570"/>
                  <a:gd name="T17" fmla="*/ 2757 w 2757"/>
                  <a:gd name="T18" fmla="*/ 570 h 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7" h="570">
                    <a:moveTo>
                      <a:pt x="0" y="570"/>
                    </a:moveTo>
                    <a:lnTo>
                      <a:pt x="2187" y="570"/>
                    </a:lnTo>
                    <a:lnTo>
                      <a:pt x="2757" y="0"/>
                    </a:lnTo>
                    <a:lnTo>
                      <a:pt x="570" y="0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Rectangle 92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575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Rectangle 93"/>
              <p:cNvSpPr>
                <a:spLocks noChangeArrowheads="1"/>
              </p:cNvSpPr>
              <p:nvPr/>
            </p:nvSpPr>
            <p:spPr bwMode="auto">
              <a:xfrm>
                <a:off x="4616" y="2742"/>
                <a:ext cx="575" cy="777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94"/>
              <p:cNvSpPr>
                <a:spLocks/>
              </p:cNvSpPr>
              <p:nvPr/>
            </p:nvSpPr>
            <p:spPr bwMode="auto">
              <a:xfrm>
                <a:off x="4617" y="2744"/>
                <a:ext cx="570" cy="773"/>
              </a:xfrm>
              <a:custGeom>
                <a:avLst/>
                <a:gdLst>
                  <a:gd name="T0" fmla="*/ 0 w 570"/>
                  <a:gd name="T1" fmla="*/ 570 h 773"/>
                  <a:gd name="T2" fmla="*/ 570 w 570"/>
                  <a:gd name="T3" fmla="*/ 0 h 773"/>
                  <a:gd name="T4" fmla="*/ 570 w 570"/>
                  <a:gd name="T5" fmla="*/ 203 h 773"/>
                  <a:gd name="T6" fmla="*/ 0 w 570"/>
                  <a:gd name="T7" fmla="*/ 773 h 773"/>
                  <a:gd name="T8" fmla="*/ 0 w 570"/>
                  <a:gd name="T9" fmla="*/ 570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0"/>
                  <a:gd name="T16" fmla="*/ 0 h 773"/>
                  <a:gd name="T17" fmla="*/ 570 w 570"/>
                  <a:gd name="T18" fmla="*/ 773 h 7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0" h="773">
                    <a:moveTo>
                      <a:pt x="0" y="570"/>
                    </a:moveTo>
                    <a:lnTo>
                      <a:pt x="570" y="0"/>
                    </a:lnTo>
                    <a:lnTo>
                      <a:pt x="570" y="203"/>
                    </a:lnTo>
                    <a:lnTo>
                      <a:pt x="0" y="773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Rectangle 95"/>
              <p:cNvSpPr>
                <a:spLocks noChangeArrowheads="1"/>
              </p:cNvSpPr>
              <p:nvPr/>
            </p:nvSpPr>
            <p:spPr bwMode="auto">
              <a:xfrm>
                <a:off x="4616" y="2742"/>
                <a:ext cx="575" cy="777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96"/>
              <p:cNvSpPr>
                <a:spLocks/>
              </p:cNvSpPr>
              <p:nvPr/>
            </p:nvSpPr>
            <p:spPr bwMode="auto">
              <a:xfrm>
                <a:off x="2430" y="2744"/>
                <a:ext cx="2757" cy="773"/>
              </a:xfrm>
              <a:custGeom>
                <a:avLst/>
                <a:gdLst>
                  <a:gd name="T0" fmla="*/ 570 w 2757"/>
                  <a:gd name="T1" fmla="*/ 0 h 773"/>
                  <a:gd name="T2" fmla="*/ 0 w 2757"/>
                  <a:gd name="T3" fmla="*/ 570 h 773"/>
                  <a:gd name="T4" fmla="*/ 0 w 2757"/>
                  <a:gd name="T5" fmla="*/ 773 h 773"/>
                  <a:gd name="T6" fmla="*/ 2187 w 2757"/>
                  <a:gd name="T7" fmla="*/ 773 h 773"/>
                  <a:gd name="T8" fmla="*/ 2757 w 2757"/>
                  <a:gd name="T9" fmla="*/ 203 h 773"/>
                  <a:gd name="T10" fmla="*/ 2757 w 2757"/>
                  <a:gd name="T11" fmla="*/ 0 h 773"/>
                  <a:gd name="T12" fmla="*/ 570 w 2757"/>
                  <a:gd name="T13" fmla="*/ 0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7"/>
                  <a:gd name="T22" fmla="*/ 0 h 773"/>
                  <a:gd name="T23" fmla="*/ 2757 w 2757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7" h="77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773"/>
                    </a:lnTo>
                    <a:lnTo>
                      <a:pt x="2187" y="773"/>
                    </a:lnTo>
                    <a:lnTo>
                      <a:pt x="2757" y="203"/>
                    </a:lnTo>
                    <a:lnTo>
                      <a:pt x="2757" y="0"/>
                    </a:lnTo>
                    <a:lnTo>
                      <a:pt x="57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97"/>
              <p:cNvSpPr>
                <a:spLocks/>
              </p:cNvSpPr>
              <p:nvPr/>
            </p:nvSpPr>
            <p:spPr bwMode="auto">
              <a:xfrm>
                <a:off x="2430" y="2744"/>
                <a:ext cx="2757" cy="570"/>
              </a:xfrm>
              <a:custGeom>
                <a:avLst/>
                <a:gdLst>
                  <a:gd name="T0" fmla="*/ 0 w 2757"/>
                  <a:gd name="T1" fmla="*/ 570 h 570"/>
                  <a:gd name="T2" fmla="*/ 2187 w 2757"/>
                  <a:gd name="T3" fmla="*/ 570 h 570"/>
                  <a:gd name="T4" fmla="*/ 2757 w 2757"/>
                  <a:gd name="T5" fmla="*/ 0 h 570"/>
                  <a:gd name="T6" fmla="*/ 0 60000 65536"/>
                  <a:gd name="T7" fmla="*/ 0 60000 65536"/>
                  <a:gd name="T8" fmla="*/ 0 60000 65536"/>
                  <a:gd name="T9" fmla="*/ 0 w 2757"/>
                  <a:gd name="T10" fmla="*/ 0 h 570"/>
                  <a:gd name="T11" fmla="*/ 2757 w 2757"/>
                  <a:gd name="T12" fmla="*/ 570 h 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7" h="570">
                    <a:moveTo>
                      <a:pt x="0" y="570"/>
                    </a:moveTo>
                    <a:lnTo>
                      <a:pt x="2187" y="570"/>
                    </a:lnTo>
                    <a:lnTo>
                      <a:pt x="275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98"/>
              <p:cNvSpPr>
                <a:spLocks noChangeShapeType="1"/>
              </p:cNvSpPr>
              <p:nvPr/>
            </p:nvSpPr>
            <p:spPr bwMode="auto">
              <a:xfrm>
                <a:off x="4617" y="3314"/>
                <a:ext cx="1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2430" y="2629"/>
              <a:ext cx="2787" cy="684"/>
              <a:chOff x="2430" y="2629"/>
              <a:chExt cx="2787" cy="684"/>
            </a:xfrm>
          </p:grpSpPr>
          <p:sp>
            <p:nvSpPr>
              <p:cNvPr id="689" name="Freeform 100"/>
              <p:cNvSpPr>
                <a:spLocks/>
              </p:cNvSpPr>
              <p:nvPr/>
            </p:nvSpPr>
            <p:spPr bwMode="auto">
              <a:xfrm>
                <a:off x="2430" y="2629"/>
                <a:ext cx="2787" cy="684"/>
              </a:xfrm>
              <a:custGeom>
                <a:avLst/>
                <a:gdLst>
                  <a:gd name="T0" fmla="*/ 599 w 2787"/>
                  <a:gd name="T1" fmla="*/ 0 h 684"/>
                  <a:gd name="T2" fmla="*/ 0 w 2787"/>
                  <a:gd name="T3" fmla="*/ 598 h 684"/>
                  <a:gd name="T4" fmla="*/ 0 w 2787"/>
                  <a:gd name="T5" fmla="*/ 684 h 684"/>
                  <a:gd name="T6" fmla="*/ 2188 w 2787"/>
                  <a:gd name="T7" fmla="*/ 684 h 684"/>
                  <a:gd name="T8" fmla="*/ 2787 w 2787"/>
                  <a:gd name="T9" fmla="*/ 85 h 684"/>
                  <a:gd name="T10" fmla="*/ 2787 w 2787"/>
                  <a:gd name="T11" fmla="*/ 0 h 684"/>
                  <a:gd name="T12" fmla="*/ 599 w 2787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87"/>
                  <a:gd name="T22" fmla="*/ 0 h 684"/>
                  <a:gd name="T23" fmla="*/ 2787 w 2787"/>
                  <a:gd name="T24" fmla="*/ 684 h 6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87" h="684">
                    <a:moveTo>
                      <a:pt x="599" y="0"/>
                    </a:moveTo>
                    <a:lnTo>
                      <a:pt x="0" y="598"/>
                    </a:lnTo>
                    <a:lnTo>
                      <a:pt x="0" y="684"/>
                    </a:lnTo>
                    <a:lnTo>
                      <a:pt x="2188" y="684"/>
                    </a:lnTo>
                    <a:lnTo>
                      <a:pt x="2787" y="85"/>
                    </a:lnTo>
                    <a:lnTo>
                      <a:pt x="2787" y="0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101"/>
              <p:cNvSpPr>
                <a:spLocks/>
              </p:cNvSpPr>
              <p:nvPr/>
            </p:nvSpPr>
            <p:spPr bwMode="auto">
              <a:xfrm>
                <a:off x="2430" y="2629"/>
                <a:ext cx="2787" cy="598"/>
              </a:xfrm>
              <a:custGeom>
                <a:avLst/>
                <a:gdLst>
                  <a:gd name="T0" fmla="*/ 0 w 2787"/>
                  <a:gd name="T1" fmla="*/ 598 h 598"/>
                  <a:gd name="T2" fmla="*/ 2188 w 2787"/>
                  <a:gd name="T3" fmla="*/ 598 h 598"/>
                  <a:gd name="T4" fmla="*/ 2787 w 2787"/>
                  <a:gd name="T5" fmla="*/ 0 h 598"/>
                  <a:gd name="T6" fmla="*/ 599 w 2787"/>
                  <a:gd name="T7" fmla="*/ 0 h 598"/>
                  <a:gd name="T8" fmla="*/ 0 w 2787"/>
                  <a:gd name="T9" fmla="*/ 598 h 5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7"/>
                  <a:gd name="T16" fmla="*/ 0 h 598"/>
                  <a:gd name="T17" fmla="*/ 2787 w 2787"/>
                  <a:gd name="T18" fmla="*/ 598 h 5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7" h="598">
                    <a:moveTo>
                      <a:pt x="0" y="598"/>
                    </a:moveTo>
                    <a:lnTo>
                      <a:pt x="2188" y="598"/>
                    </a:lnTo>
                    <a:lnTo>
                      <a:pt x="2787" y="0"/>
                    </a:lnTo>
                    <a:lnTo>
                      <a:pt x="599" y="0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102"/>
              <p:cNvSpPr>
                <a:spLocks/>
              </p:cNvSpPr>
              <p:nvPr/>
            </p:nvSpPr>
            <p:spPr bwMode="auto">
              <a:xfrm>
                <a:off x="4618" y="2629"/>
                <a:ext cx="599" cy="684"/>
              </a:xfrm>
              <a:custGeom>
                <a:avLst/>
                <a:gdLst>
                  <a:gd name="T0" fmla="*/ 0 w 599"/>
                  <a:gd name="T1" fmla="*/ 598 h 684"/>
                  <a:gd name="T2" fmla="*/ 599 w 599"/>
                  <a:gd name="T3" fmla="*/ 0 h 684"/>
                  <a:gd name="T4" fmla="*/ 599 w 599"/>
                  <a:gd name="T5" fmla="*/ 85 h 684"/>
                  <a:gd name="T6" fmla="*/ 0 w 599"/>
                  <a:gd name="T7" fmla="*/ 684 h 684"/>
                  <a:gd name="T8" fmla="*/ 0 w 599"/>
                  <a:gd name="T9" fmla="*/ 598 h 6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9"/>
                  <a:gd name="T16" fmla="*/ 0 h 684"/>
                  <a:gd name="T17" fmla="*/ 599 w 599"/>
                  <a:gd name="T18" fmla="*/ 684 h 6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9" h="684">
                    <a:moveTo>
                      <a:pt x="0" y="598"/>
                    </a:moveTo>
                    <a:lnTo>
                      <a:pt x="599" y="0"/>
                    </a:lnTo>
                    <a:lnTo>
                      <a:pt x="599" y="85"/>
                    </a:lnTo>
                    <a:lnTo>
                      <a:pt x="0" y="6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103"/>
              <p:cNvSpPr>
                <a:spLocks/>
              </p:cNvSpPr>
              <p:nvPr/>
            </p:nvSpPr>
            <p:spPr bwMode="auto">
              <a:xfrm>
                <a:off x="2430" y="2629"/>
                <a:ext cx="2787" cy="684"/>
              </a:xfrm>
              <a:custGeom>
                <a:avLst/>
                <a:gdLst>
                  <a:gd name="T0" fmla="*/ 599 w 2787"/>
                  <a:gd name="T1" fmla="*/ 0 h 684"/>
                  <a:gd name="T2" fmla="*/ 0 w 2787"/>
                  <a:gd name="T3" fmla="*/ 598 h 684"/>
                  <a:gd name="T4" fmla="*/ 0 w 2787"/>
                  <a:gd name="T5" fmla="*/ 684 h 684"/>
                  <a:gd name="T6" fmla="*/ 2188 w 2787"/>
                  <a:gd name="T7" fmla="*/ 684 h 684"/>
                  <a:gd name="T8" fmla="*/ 2787 w 2787"/>
                  <a:gd name="T9" fmla="*/ 85 h 684"/>
                  <a:gd name="T10" fmla="*/ 2787 w 2787"/>
                  <a:gd name="T11" fmla="*/ 0 h 684"/>
                  <a:gd name="T12" fmla="*/ 599 w 2787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87"/>
                  <a:gd name="T22" fmla="*/ 0 h 684"/>
                  <a:gd name="T23" fmla="*/ 2787 w 2787"/>
                  <a:gd name="T24" fmla="*/ 684 h 6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87" h="684">
                    <a:moveTo>
                      <a:pt x="599" y="0"/>
                    </a:moveTo>
                    <a:lnTo>
                      <a:pt x="0" y="598"/>
                    </a:lnTo>
                    <a:lnTo>
                      <a:pt x="0" y="684"/>
                    </a:lnTo>
                    <a:lnTo>
                      <a:pt x="2188" y="684"/>
                    </a:lnTo>
                    <a:lnTo>
                      <a:pt x="2787" y="85"/>
                    </a:lnTo>
                    <a:lnTo>
                      <a:pt x="2787" y="0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104"/>
              <p:cNvSpPr>
                <a:spLocks/>
              </p:cNvSpPr>
              <p:nvPr/>
            </p:nvSpPr>
            <p:spPr bwMode="auto">
              <a:xfrm>
                <a:off x="2430" y="2629"/>
                <a:ext cx="2787" cy="598"/>
              </a:xfrm>
              <a:custGeom>
                <a:avLst/>
                <a:gdLst>
                  <a:gd name="T0" fmla="*/ 0 w 2787"/>
                  <a:gd name="T1" fmla="*/ 598 h 598"/>
                  <a:gd name="T2" fmla="*/ 2188 w 2787"/>
                  <a:gd name="T3" fmla="*/ 598 h 598"/>
                  <a:gd name="T4" fmla="*/ 2787 w 2787"/>
                  <a:gd name="T5" fmla="*/ 0 h 598"/>
                  <a:gd name="T6" fmla="*/ 0 60000 65536"/>
                  <a:gd name="T7" fmla="*/ 0 60000 65536"/>
                  <a:gd name="T8" fmla="*/ 0 60000 65536"/>
                  <a:gd name="T9" fmla="*/ 0 w 2787"/>
                  <a:gd name="T10" fmla="*/ 0 h 598"/>
                  <a:gd name="T11" fmla="*/ 2787 w 2787"/>
                  <a:gd name="T12" fmla="*/ 598 h 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87" h="598">
                    <a:moveTo>
                      <a:pt x="0" y="598"/>
                    </a:moveTo>
                    <a:lnTo>
                      <a:pt x="2188" y="598"/>
                    </a:lnTo>
                    <a:lnTo>
                      <a:pt x="278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105"/>
              <p:cNvSpPr>
                <a:spLocks noChangeShapeType="1"/>
              </p:cNvSpPr>
              <p:nvPr/>
            </p:nvSpPr>
            <p:spPr bwMode="auto">
              <a:xfrm>
                <a:off x="4618" y="3227"/>
                <a:ext cx="1" cy="8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04"/>
            <p:cNvGrpSpPr>
              <a:grpSpLocks/>
            </p:cNvGrpSpPr>
            <p:nvPr/>
          </p:nvGrpSpPr>
          <p:grpSpPr bwMode="auto">
            <a:xfrm>
              <a:off x="4652" y="2500"/>
              <a:ext cx="908" cy="595"/>
              <a:chOff x="4652" y="2500"/>
              <a:chExt cx="908" cy="595"/>
            </a:xfrm>
          </p:grpSpPr>
          <p:sp>
            <p:nvSpPr>
              <p:cNvPr id="592" name="Rectangle 107"/>
              <p:cNvSpPr>
                <a:spLocks noChangeArrowheads="1"/>
              </p:cNvSpPr>
              <p:nvPr/>
            </p:nvSpPr>
            <p:spPr bwMode="auto">
              <a:xfrm>
                <a:off x="4795" y="2500"/>
                <a:ext cx="4" cy="595"/>
              </a:xfrm>
              <a:prstGeom prst="rect">
                <a:avLst/>
              </a:prstGeom>
              <a:solidFill>
                <a:srgbClr val="001E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Rectangle 108"/>
              <p:cNvSpPr>
                <a:spLocks noChangeArrowheads="1"/>
              </p:cNvSpPr>
              <p:nvPr/>
            </p:nvSpPr>
            <p:spPr bwMode="auto">
              <a:xfrm>
                <a:off x="4799" y="2500"/>
                <a:ext cx="8" cy="595"/>
              </a:xfrm>
              <a:prstGeom prst="rect">
                <a:avLst/>
              </a:prstGeom>
              <a:solidFill>
                <a:srgbClr val="00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Rectangle 109"/>
              <p:cNvSpPr>
                <a:spLocks noChangeArrowheads="1"/>
              </p:cNvSpPr>
              <p:nvPr/>
            </p:nvSpPr>
            <p:spPr bwMode="auto">
              <a:xfrm>
                <a:off x="4807" y="2500"/>
                <a:ext cx="8" cy="595"/>
              </a:xfrm>
              <a:prstGeom prst="rect">
                <a:avLst/>
              </a:prstGeom>
              <a:solidFill>
                <a:srgbClr val="001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Rectangle 110"/>
              <p:cNvSpPr>
                <a:spLocks noChangeArrowheads="1"/>
              </p:cNvSpPr>
              <p:nvPr/>
            </p:nvSpPr>
            <p:spPr bwMode="auto">
              <a:xfrm>
                <a:off x="4815" y="2500"/>
                <a:ext cx="8" cy="595"/>
              </a:xfrm>
              <a:prstGeom prst="rect">
                <a:avLst/>
              </a:prstGeom>
              <a:solidFill>
                <a:srgbClr val="0021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Rectangle 111"/>
              <p:cNvSpPr>
                <a:spLocks noChangeArrowheads="1"/>
              </p:cNvSpPr>
              <p:nvPr/>
            </p:nvSpPr>
            <p:spPr bwMode="auto">
              <a:xfrm>
                <a:off x="4823" y="2500"/>
                <a:ext cx="7" cy="595"/>
              </a:xfrm>
              <a:prstGeom prst="rect">
                <a:avLst/>
              </a:prstGeom>
              <a:solidFill>
                <a:srgbClr val="0022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Rectangle 112"/>
              <p:cNvSpPr>
                <a:spLocks noChangeArrowheads="1"/>
              </p:cNvSpPr>
              <p:nvPr/>
            </p:nvSpPr>
            <p:spPr bwMode="auto">
              <a:xfrm>
                <a:off x="4830" y="2500"/>
                <a:ext cx="8" cy="595"/>
              </a:xfrm>
              <a:prstGeom prst="rect">
                <a:avLst/>
              </a:prstGeom>
              <a:solidFill>
                <a:srgbClr val="00234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Rectangle 113"/>
              <p:cNvSpPr>
                <a:spLocks noChangeArrowheads="1"/>
              </p:cNvSpPr>
              <p:nvPr/>
            </p:nvSpPr>
            <p:spPr bwMode="auto">
              <a:xfrm>
                <a:off x="4838" y="2500"/>
                <a:ext cx="8" cy="595"/>
              </a:xfrm>
              <a:prstGeom prst="rect">
                <a:avLst/>
              </a:prstGeom>
              <a:solidFill>
                <a:srgbClr val="00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Rectangle 114"/>
              <p:cNvSpPr>
                <a:spLocks noChangeArrowheads="1"/>
              </p:cNvSpPr>
              <p:nvPr/>
            </p:nvSpPr>
            <p:spPr bwMode="auto">
              <a:xfrm>
                <a:off x="4846" y="2500"/>
                <a:ext cx="8" cy="595"/>
              </a:xfrm>
              <a:prstGeom prst="rect">
                <a:avLst/>
              </a:prstGeom>
              <a:solidFill>
                <a:srgbClr val="0025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Rectangle 115"/>
              <p:cNvSpPr>
                <a:spLocks noChangeArrowheads="1"/>
              </p:cNvSpPr>
              <p:nvPr/>
            </p:nvSpPr>
            <p:spPr bwMode="auto">
              <a:xfrm>
                <a:off x="4854" y="2500"/>
                <a:ext cx="8" cy="595"/>
              </a:xfrm>
              <a:prstGeom prst="rect">
                <a:avLst/>
              </a:prstGeom>
              <a:solidFill>
                <a:srgbClr val="0026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Rectangle 116"/>
              <p:cNvSpPr>
                <a:spLocks noChangeArrowheads="1"/>
              </p:cNvSpPr>
              <p:nvPr/>
            </p:nvSpPr>
            <p:spPr bwMode="auto">
              <a:xfrm>
                <a:off x="4862" y="2500"/>
                <a:ext cx="8" cy="595"/>
              </a:xfrm>
              <a:prstGeom prst="rect">
                <a:avLst/>
              </a:prstGeom>
              <a:solidFill>
                <a:srgbClr val="0028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Rectangle 117"/>
              <p:cNvSpPr>
                <a:spLocks noChangeArrowheads="1"/>
              </p:cNvSpPr>
              <p:nvPr/>
            </p:nvSpPr>
            <p:spPr bwMode="auto">
              <a:xfrm>
                <a:off x="4870" y="2500"/>
                <a:ext cx="8" cy="595"/>
              </a:xfrm>
              <a:prstGeom prst="rect">
                <a:avLst/>
              </a:prstGeom>
              <a:solidFill>
                <a:srgbClr val="0029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Rectangle 118"/>
              <p:cNvSpPr>
                <a:spLocks noChangeArrowheads="1"/>
              </p:cNvSpPr>
              <p:nvPr/>
            </p:nvSpPr>
            <p:spPr bwMode="auto">
              <a:xfrm>
                <a:off x="4878" y="2500"/>
                <a:ext cx="8" cy="595"/>
              </a:xfrm>
              <a:prstGeom prst="rect">
                <a:avLst/>
              </a:prstGeom>
              <a:solidFill>
                <a:srgbClr val="002A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Rectangle 119"/>
              <p:cNvSpPr>
                <a:spLocks noChangeArrowheads="1"/>
              </p:cNvSpPr>
              <p:nvPr/>
            </p:nvSpPr>
            <p:spPr bwMode="auto">
              <a:xfrm>
                <a:off x="4886" y="2500"/>
                <a:ext cx="4" cy="595"/>
              </a:xfrm>
              <a:prstGeom prst="rect">
                <a:avLst/>
              </a:prstGeom>
              <a:solidFill>
                <a:srgbClr val="002C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Rectangle 120"/>
              <p:cNvSpPr>
                <a:spLocks noChangeArrowheads="1"/>
              </p:cNvSpPr>
              <p:nvPr/>
            </p:nvSpPr>
            <p:spPr bwMode="auto">
              <a:xfrm>
                <a:off x="4890" y="2500"/>
                <a:ext cx="8" cy="595"/>
              </a:xfrm>
              <a:prstGeom prst="rect">
                <a:avLst/>
              </a:prstGeom>
              <a:solidFill>
                <a:srgbClr val="002D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Rectangle 121"/>
              <p:cNvSpPr>
                <a:spLocks noChangeArrowheads="1"/>
              </p:cNvSpPr>
              <p:nvPr/>
            </p:nvSpPr>
            <p:spPr bwMode="auto">
              <a:xfrm>
                <a:off x="4898" y="2500"/>
                <a:ext cx="4" cy="595"/>
              </a:xfrm>
              <a:prstGeom prst="rect">
                <a:avLst/>
              </a:prstGeom>
              <a:solidFill>
                <a:srgbClr val="002D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Rectangle 122"/>
              <p:cNvSpPr>
                <a:spLocks noChangeArrowheads="1"/>
              </p:cNvSpPr>
              <p:nvPr/>
            </p:nvSpPr>
            <p:spPr bwMode="auto">
              <a:xfrm>
                <a:off x="4902" y="2500"/>
                <a:ext cx="8" cy="595"/>
              </a:xfrm>
              <a:prstGeom prst="rect">
                <a:avLst/>
              </a:prstGeom>
              <a:solidFill>
                <a:srgbClr val="002E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Rectangle 123"/>
              <p:cNvSpPr>
                <a:spLocks noChangeArrowheads="1"/>
              </p:cNvSpPr>
              <p:nvPr/>
            </p:nvSpPr>
            <p:spPr bwMode="auto">
              <a:xfrm>
                <a:off x="4910" y="2500"/>
                <a:ext cx="8" cy="595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Rectangle 124"/>
              <p:cNvSpPr>
                <a:spLocks noChangeArrowheads="1"/>
              </p:cNvSpPr>
              <p:nvPr/>
            </p:nvSpPr>
            <p:spPr bwMode="auto">
              <a:xfrm>
                <a:off x="4918" y="2500"/>
                <a:ext cx="4" cy="595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Rectangle 125"/>
              <p:cNvSpPr>
                <a:spLocks noChangeArrowheads="1"/>
              </p:cNvSpPr>
              <p:nvPr/>
            </p:nvSpPr>
            <p:spPr bwMode="auto">
              <a:xfrm>
                <a:off x="4922" y="2500"/>
                <a:ext cx="8" cy="595"/>
              </a:xfrm>
              <a:prstGeom prst="rect">
                <a:avLst/>
              </a:prstGeom>
              <a:solidFill>
                <a:srgbClr val="0030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Rectangle 126"/>
              <p:cNvSpPr>
                <a:spLocks noChangeArrowheads="1"/>
              </p:cNvSpPr>
              <p:nvPr/>
            </p:nvSpPr>
            <p:spPr bwMode="auto">
              <a:xfrm>
                <a:off x="4930" y="2500"/>
                <a:ext cx="8" cy="595"/>
              </a:xfrm>
              <a:prstGeom prst="rect">
                <a:avLst/>
              </a:prstGeom>
              <a:solidFill>
                <a:srgbClr val="0031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Rectangle 127"/>
              <p:cNvSpPr>
                <a:spLocks noChangeArrowheads="1"/>
              </p:cNvSpPr>
              <p:nvPr/>
            </p:nvSpPr>
            <p:spPr bwMode="auto">
              <a:xfrm>
                <a:off x="4938" y="2500"/>
                <a:ext cx="7" cy="595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Rectangle 128"/>
              <p:cNvSpPr>
                <a:spLocks noChangeArrowheads="1"/>
              </p:cNvSpPr>
              <p:nvPr/>
            </p:nvSpPr>
            <p:spPr bwMode="auto">
              <a:xfrm>
                <a:off x="4945" y="2500"/>
                <a:ext cx="4" cy="595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Rectangle 129"/>
              <p:cNvSpPr>
                <a:spLocks noChangeArrowheads="1"/>
              </p:cNvSpPr>
              <p:nvPr/>
            </p:nvSpPr>
            <p:spPr bwMode="auto">
              <a:xfrm>
                <a:off x="4949" y="2500"/>
                <a:ext cx="8" cy="595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Rectangle 130"/>
              <p:cNvSpPr>
                <a:spLocks noChangeArrowheads="1"/>
              </p:cNvSpPr>
              <p:nvPr/>
            </p:nvSpPr>
            <p:spPr bwMode="auto">
              <a:xfrm>
                <a:off x="4957" y="2500"/>
                <a:ext cx="4" cy="595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Rectangle 131"/>
              <p:cNvSpPr>
                <a:spLocks noChangeArrowheads="1"/>
              </p:cNvSpPr>
              <p:nvPr/>
            </p:nvSpPr>
            <p:spPr bwMode="auto">
              <a:xfrm>
                <a:off x="4961" y="2500"/>
                <a:ext cx="8" cy="595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Rectangle 132"/>
              <p:cNvSpPr>
                <a:spLocks noChangeArrowheads="1"/>
              </p:cNvSpPr>
              <p:nvPr/>
            </p:nvSpPr>
            <p:spPr bwMode="auto">
              <a:xfrm>
                <a:off x="4969" y="2500"/>
                <a:ext cx="8" cy="595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Rectangle 133"/>
              <p:cNvSpPr>
                <a:spLocks noChangeArrowheads="1"/>
              </p:cNvSpPr>
              <p:nvPr/>
            </p:nvSpPr>
            <p:spPr bwMode="auto">
              <a:xfrm>
                <a:off x="4977" y="2500"/>
                <a:ext cx="8" cy="595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Rectangle 134"/>
              <p:cNvSpPr>
                <a:spLocks noChangeArrowheads="1"/>
              </p:cNvSpPr>
              <p:nvPr/>
            </p:nvSpPr>
            <p:spPr bwMode="auto">
              <a:xfrm>
                <a:off x="4985" y="2500"/>
                <a:ext cx="8" cy="595"/>
              </a:xfrm>
              <a:prstGeom prst="rect">
                <a:avLst/>
              </a:prstGeom>
              <a:solidFill>
                <a:srgbClr val="003A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Rectangle 135"/>
              <p:cNvSpPr>
                <a:spLocks noChangeArrowheads="1"/>
              </p:cNvSpPr>
              <p:nvPr/>
            </p:nvSpPr>
            <p:spPr bwMode="auto">
              <a:xfrm>
                <a:off x="4993" y="2500"/>
                <a:ext cx="8" cy="595"/>
              </a:xfrm>
              <a:prstGeom prst="rect">
                <a:avLst/>
              </a:prstGeom>
              <a:solidFill>
                <a:srgbClr val="003B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Rectangle 136"/>
              <p:cNvSpPr>
                <a:spLocks noChangeArrowheads="1"/>
              </p:cNvSpPr>
              <p:nvPr/>
            </p:nvSpPr>
            <p:spPr bwMode="auto">
              <a:xfrm>
                <a:off x="5001" y="2500"/>
                <a:ext cx="8" cy="595"/>
              </a:xfrm>
              <a:prstGeom prst="rect">
                <a:avLst/>
              </a:prstGeom>
              <a:solidFill>
                <a:srgbClr val="003D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Rectangle 137"/>
              <p:cNvSpPr>
                <a:spLocks noChangeArrowheads="1"/>
              </p:cNvSpPr>
              <p:nvPr/>
            </p:nvSpPr>
            <p:spPr bwMode="auto">
              <a:xfrm>
                <a:off x="5009" y="2500"/>
                <a:ext cx="4" cy="595"/>
              </a:xfrm>
              <a:prstGeom prst="rect">
                <a:avLst/>
              </a:prstGeom>
              <a:solidFill>
                <a:srgbClr val="003E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Rectangle 138"/>
              <p:cNvSpPr>
                <a:spLocks noChangeArrowheads="1"/>
              </p:cNvSpPr>
              <p:nvPr/>
            </p:nvSpPr>
            <p:spPr bwMode="auto">
              <a:xfrm>
                <a:off x="5013" y="2500"/>
                <a:ext cx="8" cy="595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Rectangle 139"/>
              <p:cNvSpPr>
                <a:spLocks noChangeArrowheads="1"/>
              </p:cNvSpPr>
              <p:nvPr/>
            </p:nvSpPr>
            <p:spPr bwMode="auto">
              <a:xfrm>
                <a:off x="5021" y="2500"/>
                <a:ext cx="8" cy="595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Rectangle 140"/>
              <p:cNvSpPr>
                <a:spLocks noChangeArrowheads="1"/>
              </p:cNvSpPr>
              <p:nvPr/>
            </p:nvSpPr>
            <p:spPr bwMode="auto">
              <a:xfrm>
                <a:off x="5029" y="2500"/>
                <a:ext cx="8" cy="595"/>
              </a:xfrm>
              <a:prstGeom prst="rect">
                <a:avLst/>
              </a:prstGeom>
              <a:solidFill>
                <a:srgbClr val="004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Rectangle 141"/>
              <p:cNvSpPr>
                <a:spLocks noChangeArrowheads="1"/>
              </p:cNvSpPr>
              <p:nvPr/>
            </p:nvSpPr>
            <p:spPr bwMode="auto">
              <a:xfrm>
                <a:off x="5037" y="2500"/>
                <a:ext cx="8" cy="595"/>
              </a:xfrm>
              <a:prstGeom prst="rect">
                <a:avLst/>
              </a:prstGeom>
              <a:solidFill>
                <a:srgbClr val="0042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Rectangle 142"/>
              <p:cNvSpPr>
                <a:spLocks noChangeArrowheads="1"/>
              </p:cNvSpPr>
              <p:nvPr/>
            </p:nvSpPr>
            <p:spPr bwMode="auto">
              <a:xfrm>
                <a:off x="5045" y="2500"/>
                <a:ext cx="8" cy="595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Rectangle 143"/>
              <p:cNvSpPr>
                <a:spLocks noChangeArrowheads="1"/>
              </p:cNvSpPr>
              <p:nvPr/>
            </p:nvSpPr>
            <p:spPr bwMode="auto">
              <a:xfrm>
                <a:off x="5053" y="2500"/>
                <a:ext cx="7" cy="595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Rectangle 144"/>
              <p:cNvSpPr>
                <a:spLocks noChangeArrowheads="1"/>
              </p:cNvSpPr>
              <p:nvPr/>
            </p:nvSpPr>
            <p:spPr bwMode="auto">
              <a:xfrm>
                <a:off x="5060" y="2500"/>
                <a:ext cx="8" cy="595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Rectangle 145"/>
              <p:cNvSpPr>
                <a:spLocks noChangeArrowheads="1"/>
              </p:cNvSpPr>
              <p:nvPr/>
            </p:nvSpPr>
            <p:spPr bwMode="auto">
              <a:xfrm>
                <a:off x="5068" y="2500"/>
                <a:ext cx="8" cy="595"/>
              </a:xfrm>
              <a:prstGeom prst="rect">
                <a:avLst/>
              </a:prstGeom>
              <a:solidFill>
                <a:srgbClr val="004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Rectangle 146"/>
              <p:cNvSpPr>
                <a:spLocks noChangeArrowheads="1"/>
              </p:cNvSpPr>
              <p:nvPr/>
            </p:nvSpPr>
            <p:spPr bwMode="auto">
              <a:xfrm>
                <a:off x="5076" y="2500"/>
                <a:ext cx="8" cy="595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Rectangle 147"/>
              <p:cNvSpPr>
                <a:spLocks noChangeArrowheads="1"/>
              </p:cNvSpPr>
              <p:nvPr/>
            </p:nvSpPr>
            <p:spPr bwMode="auto">
              <a:xfrm>
                <a:off x="5084" y="2500"/>
                <a:ext cx="8" cy="595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Rectangle 148"/>
              <p:cNvSpPr>
                <a:spLocks noChangeArrowheads="1"/>
              </p:cNvSpPr>
              <p:nvPr/>
            </p:nvSpPr>
            <p:spPr bwMode="auto">
              <a:xfrm>
                <a:off x="5092" y="2500"/>
                <a:ext cx="8" cy="595"/>
              </a:xfrm>
              <a:prstGeom prst="rect">
                <a:avLst/>
              </a:prstGeom>
              <a:solidFill>
                <a:srgbClr val="004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Rectangle 149"/>
              <p:cNvSpPr>
                <a:spLocks noChangeArrowheads="1"/>
              </p:cNvSpPr>
              <p:nvPr/>
            </p:nvSpPr>
            <p:spPr bwMode="auto">
              <a:xfrm>
                <a:off x="5100" y="2500"/>
                <a:ext cx="8" cy="595"/>
              </a:xfrm>
              <a:prstGeom prst="rect">
                <a:avLst/>
              </a:prstGeom>
              <a:solidFill>
                <a:srgbClr val="004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Rectangle 150"/>
              <p:cNvSpPr>
                <a:spLocks noChangeArrowheads="1"/>
              </p:cNvSpPr>
              <p:nvPr/>
            </p:nvSpPr>
            <p:spPr bwMode="auto">
              <a:xfrm>
                <a:off x="5108" y="2500"/>
                <a:ext cx="8" cy="595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Rectangle 151"/>
              <p:cNvSpPr>
                <a:spLocks noChangeArrowheads="1"/>
              </p:cNvSpPr>
              <p:nvPr/>
            </p:nvSpPr>
            <p:spPr bwMode="auto">
              <a:xfrm>
                <a:off x="5116" y="2500"/>
                <a:ext cx="8" cy="595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Rectangle 152"/>
              <p:cNvSpPr>
                <a:spLocks noChangeArrowheads="1"/>
              </p:cNvSpPr>
              <p:nvPr/>
            </p:nvSpPr>
            <p:spPr bwMode="auto">
              <a:xfrm>
                <a:off x="5124" y="2500"/>
                <a:ext cx="8" cy="595"/>
              </a:xfrm>
              <a:prstGeom prst="rect">
                <a:avLst/>
              </a:prstGeom>
              <a:solidFill>
                <a:srgbClr val="004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Rectangle 153"/>
              <p:cNvSpPr>
                <a:spLocks noChangeArrowheads="1"/>
              </p:cNvSpPr>
              <p:nvPr/>
            </p:nvSpPr>
            <p:spPr bwMode="auto">
              <a:xfrm>
                <a:off x="5132" y="2500"/>
                <a:ext cx="8" cy="595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Rectangle 154"/>
              <p:cNvSpPr>
                <a:spLocks noChangeArrowheads="1"/>
              </p:cNvSpPr>
              <p:nvPr/>
            </p:nvSpPr>
            <p:spPr bwMode="auto">
              <a:xfrm>
                <a:off x="5140" y="2500"/>
                <a:ext cx="8" cy="595"/>
              </a:xfrm>
              <a:prstGeom prst="rect">
                <a:avLst/>
              </a:prstGeom>
              <a:solidFill>
                <a:srgbClr val="004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Rectangle 155"/>
              <p:cNvSpPr>
                <a:spLocks noChangeArrowheads="1"/>
              </p:cNvSpPr>
              <p:nvPr/>
            </p:nvSpPr>
            <p:spPr bwMode="auto">
              <a:xfrm>
                <a:off x="5148" y="2500"/>
                <a:ext cx="12" cy="595"/>
              </a:xfrm>
              <a:prstGeom prst="rect">
                <a:avLst/>
              </a:prstGeom>
              <a:solidFill>
                <a:srgbClr val="005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Rectangle 156"/>
              <p:cNvSpPr>
                <a:spLocks noChangeArrowheads="1"/>
              </p:cNvSpPr>
              <p:nvPr/>
            </p:nvSpPr>
            <p:spPr bwMode="auto">
              <a:xfrm>
                <a:off x="5160" y="2500"/>
                <a:ext cx="7" cy="595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Rectangle 157"/>
              <p:cNvSpPr>
                <a:spLocks noChangeArrowheads="1"/>
              </p:cNvSpPr>
              <p:nvPr/>
            </p:nvSpPr>
            <p:spPr bwMode="auto">
              <a:xfrm>
                <a:off x="5167" y="2500"/>
                <a:ext cx="8" cy="595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Rectangle 158"/>
              <p:cNvSpPr>
                <a:spLocks noChangeArrowheads="1"/>
              </p:cNvSpPr>
              <p:nvPr/>
            </p:nvSpPr>
            <p:spPr bwMode="auto">
              <a:xfrm>
                <a:off x="5175" y="2500"/>
                <a:ext cx="12" cy="595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Rectangle 159"/>
              <p:cNvSpPr>
                <a:spLocks noChangeArrowheads="1"/>
              </p:cNvSpPr>
              <p:nvPr/>
            </p:nvSpPr>
            <p:spPr bwMode="auto">
              <a:xfrm>
                <a:off x="5187" y="2500"/>
                <a:ext cx="8" cy="595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Rectangle 160"/>
              <p:cNvSpPr>
                <a:spLocks noChangeArrowheads="1"/>
              </p:cNvSpPr>
              <p:nvPr/>
            </p:nvSpPr>
            <p:spPr bwMode="auto">
              <a:xfrm>
                <a:off x="5195" y="2500"/>
                <a:ext cx="8" cy="595"/>
              </a:xfrm>
              <a:prstGeom prst="rect">
                <a:avLst/>
              </a:prstGeom>
              <a:solidFill>
                <a:srgbClr val="0055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Rectangle 161"/>
              <p:cNvSpPr>
                <a:spLocks noChangeArrowheads="1"/>
              </p:cNvSpPr>
              <p:nvPr/>
            </p:nvSpPr>
            <p:spPr bwMode="auto">
              <a:xfrm>
                <a:off x="5203" y="2500"/>
                <a:ext cx="12" cy="595"/>
              </a:xfrm>
              <a:prstGeom prst="rect">
                <a:avLst/>
              </a:prstGeom>
              <a:solidFill>
                <a:srgbClr val="0055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Rectangle 162"/>
              <p:cNvSpPr>
                <a:spLocks noChangeArrowheads="1"/>
              </p:cNvSpPr>
              <p:nvPr/>
            </p:nvSpPr>
            <p:spPr bwMode="auto">
              <a:xfrm>
                <a:off x="5215" y="2500"/>
                <a:ext cx="12" cy="595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Rectangle 163"/>
              <p:cNvSpPr>
                <a:spLocks noChangeArrowheads="1"/>
              </p:cNvSpPr>
              <p:nvPr/>
            </p:nvSpPr>
            <p:spPr bwMode="auto">
              <a:xfrm>
                <a:off x="5227" y="2500"/>
                <a:ext cx="12" cy="595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Rectangle 164"/>
              <p:cNvSpPr>
                <a:spLocks noChangeArrowheads="1"/>
              </p:cNvSpPr>
              <p:nvPr/>
            </p:nvSpPr>
            <p:spPr bwMode="auto">
              <a:xfrm>
                <a:off x="5239" y="2500"/>
                <a:ext cx="8" cy="595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Rectangle 165"/>
              <p:cNvSpPr>
                <a:spLocks noChangeArrowheads="1"/>
              </p:cNvSpPr>
              <p:nvPr/>
            </p:nvSpPr>
            <p:spPr bwMode="auto">
              <a:xfrm>
                <a:off x="5247" y="2500"/>
                <a:ext cx="16" cy="595"/>
              </a:xfrm>
              <a:prstGeom prst="rect">
                <a:avLst/>
              </a:prstGeom>
              <a:solidFill>
                <a:srgbClr val="0059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Rectangle 166"/>
              <p:cNvSpPr>
                <a:spLocks noChangeArrowheads="1"/>
              </p:cNvSpPr>
              <p:nvPr/>
            </p:nvSpPr>
            <p:spPr bwMode="auto">
              <a:xfrm>
                <a:off x="5263" y="2500"/>
                <a:ext cx="12" cy="595"/>
              </a:xfrm>
              <a:prstGeom prst="rect">
                <a:avLst/>
              </a:prstGeom>
              <a:solidFill>
                <a:srgbClr val="005A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Rectangle 167"/>
              <p:cNvSpPr>
                <a:spLocks noChangeArrowheads="1"/>
              </p:cNvSpPr>
              <p:nvPr/>
            </p:nvSpPr>
            <p:spPr bwMode="auto">
              <a:xfrm>
                <a:off x="5275" y="2500"/>
                <a:ext cx="15" cy="595"/>
              </a:xfrm>
              <a:prstGeom prst="rect">
                <a:avLst/>
              </a:prstGeom>
              <a:solidFill>
                <a:srgbClr val="005C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Rectangle 168"/>
              <p:cNvSpPr>
                <a:spLocks noChangeArrowheads="1"/>
              </p:cNvSpPr>
              <p:nvPr/>
            </p:nvSpPr>
            <p:spPr bwMode="auto">
              <a:xfrm>
                <a:off x="5290" y="2500"/>
                <a:ext cx="16" cy="595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Rectangle 169"/>
              <p:cNvSpPr>
                <a:spLocks noChangeArrowheads="1"/>
              </p:cNvSpPr>
              <p:nvPr/>
            </p:nvSpPr>
            <p:spPr bwMode="auto">
              <a:xfrm>
                <a:off x="5306" y="2500"/>
                <a:ext cx="16" cy="595"/>
              </a:xfrm>
              <a:prstGeom prst="rect">
                <a:avLst/>
              </a:prstGeom>
              <a:solidFill>
                <a:srgbClr val="005E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Rectangle 170"/>
              <p:cNvSpPr>
                <a:spLocks noChangeArrowheads="1"/>
              </p:cNvSpPr>
              <p:nvPr/>
            </p:nvSpPr>
            <p:spPr bwMode="auto">
              <a:xfrm>
                <a:off x="5322" y="2500"/>
                <a:ext cx="16" cy="595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Rectangle 171"/>
              <p:cNvSpPr>
                <a:spLocks noChangeArrowheads="1"/>
              </p:cNvSpPr>
              <p:nvPr/>
            </p:nvSpPr>
            <p:spPr bwMode="auto">
              <a:xfrm>
                <a:off x="5338" y="2500"/>
                <a:ext cx="24" cy="595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Rectangle 172"/>
              <p:cNvSpPr>
                <a:spLocks noChangeArrowheads="1"/>
              </p:cNvSpPr>
              <p:nvPr/>
            </p:nvSpPr>
            <p:spPr bwMode="auto">
              <a:xfrm>
                <a:off x="5362" y="2500"/>
                <a:ext cx="16" cy="595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Rectangle 173"/>
              <p:cNvSpPr>
                <a:spLocks noChangeArrowheads="1"/>
              </p:cNvSpPr>
              <p:nvPr/>
            </p:nvSpPr>
            <p:spPr bwMode="auto">
              <a:xfrm>
                <a:off x="5378" y="2500"/>
                <a:ext cx="27" cy="595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Rectangle 174"/>
              <p:cNvSpPr>
                <a:spLocks noChangeArrowheads="1"/>
              </p:cNvSpPr>
              <p:nvPr/>
            </p:nvSpPr>
            <p:spPr bwMode="auto">
              <a:xfrm>
                <a:off x="5405" y="2500"/>
                <a:ext cx="28" cy="595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Rectangle 175"/>
              <p:cNvSpPr>
                <a:spLocks noChangeArrowheads="1"/>
              </p:cNvSpPr>
              <p:nvPr/>
            </p:nvSpPr>
            <p:spPr bwMode="auto">
              <a:xfrm>
                <a:off x="5433" y="2500"/>
                <a:ext cx="44" cy="595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Rectangle 176"/>
              <p:cNvSpPr>
                <a:spLocks noChangeArrowheads="1"/>
              </p:cNvSpPr>
              <p:nvPr/>
            </p:nvSpPr>
            <p:spPr bwMode="auto">
              <a:xfrm>
                <a:off x="5477" y="2500"/>
                <a:ext cx="55" cy="595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Rectangle 177"/>
              <p:cNvSpPr>
                <a:spLocks noChangeArrowheads="1"/>
              </p:cNvSpPr>
              <p:nvPr/>
            </p:nvSpPr>
            <p:spPr bwMode="auto">
              <a:xfrm>
                <a:off x="5532" y="2500"/>
                <a:ext cx="28" cy="595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Rectangle 178"/>
              <p:cNvSpPr>
                <a:spLocks noChangeArrowheads="1"/>
              </p:cNvSpPr>
              <p:nvPr/>
            </p:nvSpPr>
            <p:spPr bwMode="auto">
              <a:xfrm>
                <a:off x="4708" y="2651"/>
                <a:ext cx="4" cy="297"/>
              </a:xfrm>
              <a:prstGeom prst="rect">
                <a:avLst/>
              </a:prstGeom>
              <a:solidFill>
                <a:srgbClr val="000F2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Rectangle 179"/>
              <p:cNvSpPr>
                <a:spLocks noChangeArrowheads="1"/>
              </p:cNvSpPr>
              <p:nvPr/>
            </p:nvSpPr>
            <p:spPr bwMode="auto">
              <a:xfrm>
                <a:off x="4712" y="2651"/>
                <a:ext cx="4" cy="297"/>
              </a:xfrm>
              <a:prstGeom prst="rect">
                <a:avLst/>
              </a:prstGeom>
              <a:solidFill>
                <a:srgbClr val="001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Rectangle 180"/>
              <p:cNvSpPr>
                <a:spLocks noChangeArrowheads="1"/>
              </p:cNvSpPr>
              <p:nvPr/>
            </p:nvSpPr>
            <p:spPr bwMode="auto">
              <a:xfrm>
                <a:off x="4716" y="2651"/>
                <a:ext cx="3" cy="297"/>
              </a:xfrm>
              <a:prstGeom prst="rect">
                <a:avLst/>
              </a:prstGeom>
              <a:solidFill>
                <a:srgbClr val="0010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Rectangle 181"/>
              <p:cNvSpPr>
                <a:spLocks noChangeArrowheads="1"/>
              </p:cNvSpPr>
              <p:nvPr/>
            </p:nvSpPr>
            <p:spPr bwMode="auto">
              <a:xfrm>
                <a:off x="4719" y="2651"/>
                <a:ext cx="4" cy="297"/>
              </a:xfrm>
              <a:prstGeom prst="rect">
                <a:avLst/>
              </a:prstGeom>
              <a:solidFill>
                <a:srgbClr val="0011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Rectangle 182"/>
              <p:cNvSpPr>
                <a:spLocks noChangeArrowheads="1"/>
              </p:cNvSpPr>
              <p:nvPr/>
            </p:nvSpPr>
            <p:spPr bwMode="auto">
              <a:xfrm>
                <a:off x="4723" y="2651"/>
                <a:ext cx="4" cy="297"/>
              </a:xfrm>
              <a:prstGeom prst="rect">
                <a:avLst/>
              </a:prstGeom>
              <a:solidFill>
                <a:srgbClr val="001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Rectangle 183"/>
              <p:cNvSpPr>
                <a:spLocks noChangeArrowheads="1"/>
              </p:cNvSpPr>
              <p:nvPr/>
            </p:nvSpPr>
            <p:spPr bwMode="auto">
              <a:xfrm>
                <a:off x="4727" y="2651"/>
                <a:ext cx="4" cy="297"/>
              </a:xfrm>
              <a:prstGeom prst="rect">
                <a:avLst/>
              </a:prstGeom>
              <a:solidFill>
                <a:srgbClr val="0013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Rectangle 184"/>
              <p:cNvSpPr>
                <a:spLocks noChangeArrowheads="1"/>
              </p:cNvSpPr>
              <p:nvPr/>
            </p:nvSpPr>
            <p:spPr bwMode="auto">
              <a:xfrm>
                <a:off x="4731" y="2651"/>
                <a:ext cx="4" cy="297"/>
              </a:xfrm>
              <a:prstGeom prst="rect">
                <a:avLst/>
              </a:prstGeom>
              <a:solidFill>
                <a:srgbClr val="0014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Rectangle 185"/>
              <p:cNvSpPr>
                <a:spLocks noChangeArrowheads="1"/>
              </p:cNvSpPr>
              <p:nvPr/>
            </p:nvSpPr>
            <p:spPr bwMode="auto">
              <a:xfrm>
                <a:off x="4735" y="2651"/>
                <a:ext cx="4" cy="297"/>
              </a:xfrm>
              <a:prstGeom prst="rect">
                <a:avLst/>
              </a:prstGeom>
              <a:solidFill>
                <a:srgbClr val="0015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Rectangle 186"/>
              <p:cNvSpPr>
                <a:spLocks noChangeArrowheads="1"/>
              </p:cNvSpPr>
              <p:nvPr/>
            </p:nvSpPr>
            <p:spPr bwMode="auto">
              <a:xfrm>
                <a:off x="4739" y="2651"/>
                <a:ext cx="4" cy="297"/>
              </a:xfrm>
              <a:prstGeom prst="rect">
                <a:avLst/>
              </a:prstGeom>
              <a:solidFill>
                <a:srgbClr val="0015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Rectangle 187"/>
              <p:cNvSpPr>
                <a:spLocks noChangeArrowheads="1"/>
              </p:cNvSpPr>
              <p:nvPr/>
            </p:nvSpPr>
            <p:spPr bwMode="auto">
              <a:xfrm>
                <a:off x="4743" y="2651"/>
                <a:ext cx="4" cy="297"/>
              </a:xfrm>
              <a:prstGeom prst="rect">
                <a:avLst/>
              </a:prstGeom>
              <a:solidFill>
                <a:srgbClr val="0016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Rectangle 188"/>
              <p:cNvSpPr>
                <a:spLocks noChangeArrowheads="1"/>
              </p:cNvSpPr>
              <p:nvPr/>
            </p:nvSpPr>
            <p:spPr bwMode="auto">
              <a:xfrm>
                <a:off x="4747" y="2651"/>
                <a:ext cx="4" cy="297"/>
              </a:xfrm>
              <a:prstGeom prst="rect">
                <a:avLst/>
              </a:prstGeom>
              <a:solidFill>
                <a:srgbClr val="00162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Rectangle 189"/>
              <p:cNvSpPr>
                <a:spLocks noChangeArrowheads="1"/>
              </p:cNvSpPr>
              <p:nvPr/>
            </p:nvSpPr>
            <p:spPr bwMode="auto">
              <a:xfrm>
                <a:off x="4751" y="2651"/>
                <a:ext cx="4" cy="297"/>
              </a:xfrm>
              <a:prstGeom prst="rect">
                <a:avLst/>
              </a:prstGeom>
              <a:solidFill>
                <a:srgbClr val="0017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Rectangle 190"/>
              <p:cNvSpPr>
                <a:spLocks noChangeArrowheads="1"/>
              </p:cNvSpPr>
              <p:nvPr/>
            </p:nvSpPr>
            <p:spPr bwMode="auto">
              <a:xfrm>
                <a:off x="4755" y="2651"/>
                <a:ext cx="4" cy="297"/>
              </a:xfrm>
              <a:prstGeom prst="rect">
                <a:avLst/>
              </a:prstGeom>
              <a:solidFill>
                <a:srgbClr val="001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Rectangle 191"/>
              <p:cNvSpPr>
                <a:spLocks noChangeArrowheads="1"/>
              </p:cNvSpPr>
              <p:nvPr/>
            </p:nvSpPr>
            <p:spPr bwMode="auto">
              <a:xfrm>
                <a:off x="4759" y="2651"/>
                <a:ext cx="4" cy="297"/>
              </a:xfrm>
              <a:prstGeom prst="rect">
                <a:avLst/>
              </a:prstGeom>
              <a:solidFill>
                <a:srgbClr val="0018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Rectangle 192"/>
              <p:cNvSpPr>
                <a:spLocks noChangeArrowheads="1"/>
              </p:cNvSpPr>
              <p:nvPr/>
            </p:nvSpPr>
            <p:spPr bwMode="auto">
              <a:xfrm>
                <a:off x="4763" y="2651"/>
                <a:ext cx="4" cy="297"/>
              </a:xfrm>
              <a:prstGeom prst="rect">
                <a:avLst/>
              </a:prstGeom>
              <a:solidFill>
                <a:srgbClr val="0019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Rectangle 193"/>
              <p:cNvSpPr>
                <a:spLocks noChangeArrowheads="1"/>
              </p:cNvSpPr>
              <p:nvPr/>
            </p:nvSpPr>
            <p:spPr bwMode="auto">
              <a:xfrm>
                <a:off x="4652" y="2651"/>
                <a:ext cx="4" cy="297"/>
              </a:xfrm>
              <a:prstGeom prst="rect">
                <a:avLst/>
              </a:prstGeom>
              <a:solidFill>
                <a:srgbClr val="00010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Rectangle 194"/>
              <p:cNvSpPr>
                <a:spLocks noChangeArrowheads="1"/>
              </p:cNvSpPr>
              <p:nvPr/>
            </p:nvSpPr>
            <p:spPr bwMode="auto">
              <a:xfrm>
                <a:off x="4656" y="2651"/>
                <a:ext cx="4" cy="297"/>
              </a:xfrm>
              <a:prstGeom prst="rect">
                <a:avLst/>
              </a:prstGeom>
              <a:solidFill>
                <a:srgbClr val="00030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Rectangle 195"/>
              <p:cNvSpPr>
                <a:spLocks noChangeArrowheads="1"/>
              </p:cNvSpPr>
              <p:nvPr/>
            </p:nvSpPr>
            <p:spPr bwMode="auto">
              <a:xfrm>
                <a:off x="4660" y="2651"/>
                <a:ext cx="4" cy="297"/>
              </a:xfrm>
              <a:prstGeom prst="rect">
                <a:avLst/>
              </a:prstGeom>
              <a:solidFill>
                <a:srgbClr val="0006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Rectangle 196"/>
              <p:cNvSpPr>
                <a:spLocks noChangeArrowheads="1"/>
              </p:cNvSpPr>
              <p:nvPr/>
            </p:nvSpPr>
            <p:spPr bwMode="auto">
              <a:xfrm>
                <a:off x="4664" y="2651"/>
                <a:ext cx="4" cy="297"/>
              </a:xfrm>
              <a:prstGeom prst="rect">
                <a:avLst/>
              </a:prstGeom>
              <a:solidFill>
                <a:srgbClr val="0009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Rectangle 197"/>
              <p:cNvSpPr>
                <a:spLocks noChangeArrowheads="1"/>
              </p:cNvSpPr>
              <p:nvPr/>
            </p:nvSpPr>
            <p:spPr bwMode="auto">
              <a:xfrm>
                <a:off x="4668" y="2651"/>
                <a:ext cx="4" cy="297"/>
              </a:xfrm>
              <a:prstGeom prst="rect">
                <a:avLst/>
              </a:prstGeom>
              <a:solidFill>
                <a:srgbClr val="000B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Rectangle 198"/>
              <p:cNvSpPr>
                <a:spLocks noChangeArrowheads="1"/>
              </p:cNvSpPr>
              <p:nvPr/>
            </p:nvSpPr>
            <p:spPr bwMode="auto">
              <a:xfrm>
                <a:off x="4672" y="2651"/>
                <a:ext cx="4" cy="297"/>
              </a:xfrm>
              <a:prstGeom prst="rect">
                <a:avLst/>
              </a:prstGeom>
              <a:solidFill>
                <a:srgbClr val="000B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Rectangle 199"/>
              <p:cNvSpPr>
                <a:spLocks noChangeArrowheads="1"/>
              </p:cNvSpPr>
              <p:nvPr/>
            </p:nvSpPr>
            <p:spPr bwMode="auto">
              <a:xfrm>
                <a:off x="4676" y="2651"/>
                <a:ext cx="4" cy="297"/>
              </a:xfrm>
              <a:prstGeom prst="rect">
                <a:avLst/>
              </a:prstGeom>
              <a:solidFill>
                <a:srgbClr val="000B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Rectangle 200"/>
              <p:cNvSpPr>
                <a:spLocks noChangeArrowheads="1"/>
              </p:cNvSpPr>
              <p:nvPr/>
            </p:nvSpPr>
            <p:spPr bwMode="auto">
              <a:xfrm>
                <a:off x="4680" y="2651"/>
                <a:ext cx="4" cy="297"/>
              </a:xfrm>
              <a:prstGeom prst="rect">
                <a:avLst/>
              </a:prstGeom>
              <a:solidFill>
                <a:srgbClr val="000B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201"/>
              <p:cNvSpPr>
                <a:spLocks/>
              </p:cNvSpPr>
              <p:nvPr/>
            </p:nvSpPr>
            <p:spPr bwMode="auto">
              <a:xfrm>
                <a:off x="4795" y="2504"/>
                <a:ext cx="759" cy="590"/>
              </a:xfrm>
              <a:custGeom>
                <a:avLst/>
                <a:gdLst>
                  <a:gd name="T0" fmla="*/ 534 w 759"/>
                  <a:gd name="T1" fmla="*/ 0 h 590"/>
                  <a:gd name="T2" fmla="*/ 534 w 759"/>
                  <a:gd name="T3" fmla="*/ 147 h 590"/>
                  <a:gd name="T4" fmla="*/ 0 w 759"/>
                  <a:gd name="T5" fmla="*/ 147 h 590"/>
                  <a:gd name="T6" fmla="*/ 0 w 759"/>
                  <a:gd name="T7" fmla="*/ 443 h 590"/>
                  <a:gd name="T8" fmla="*/ 534 w 759"/>
                  <a:gd name="T9" fmla="*/ 443 h 590"/>
                  <a:gd name="T10" fmla="*/ 534 w 759"/>
                  <a:gd name="T11" fmla="*/ 590 h 590"/>
                  <a:gd name="T12" fmla="*/ 759 w 759"/>
                  <a:gd name="T13" fmla="*/ 295 h 590"/>
                  <a:gd name="T14" fmla="*/ 534 w 759"/>
                  <a:gd name="T15" fmla="*/ 0 h 5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9"/>
                  <a:gd name="T25" fmla="*/ 0 h 590"/>
                  <a:gd name="T26" fmla="*/ 759 w 759"/>
                  <a:gd name="T27" fmla="*/ 590 h 5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9" h="590">
                    <a:moveTo>
                      <a:pt x="534" y="0"/>
                    </a:moveTo>
                    <a:lnTo>
                      <a:pt x="534" y="147"/>
                    </a:lnTo>
                    <a:lnTo>
                      <a:pt x="0" y="147"/>
                    </a:lnTo>
                    <a:lnTo>
                      <a:pt x="0" y="443"/>
                    </a:lnTo>
                    <a:lnTo>
                      <a:pt x="534" y="443"/>
                    </a:lnTo>
                    <a:lnTo>
                      <a:pt x="534" y="590"/>
                    </a:lnTo>
                    <a:lnTo>
                      <a:pt x="759" y="295"/>
                    </a:lnTo>
                    <a:lnTo>
                      <a:pt x="53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Rectangle 202"/>
              <p:cNvSpPr>
                <a:spLocks noChangeArrowheads="1"/>
              </p:cNvSpPr>
              <p:nvPr/>
            </p:nvSpPr>
            <p:spPr bwMode="auto">
              <a:xfrm>
                <a:off x="4711" y="2651"/>
                <a:ext cx="56" cy="2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Rectangle 203"/>
              <p:cNvSpPr>
                <a:spLocks noChangeArrowheads="1"/>
              </p:cNvSpPr>
              <p:nvPr/>
            </p:nvSpPr>
            <p:spPr bwMode="auto">
              <a:xfrm>
                <a:off x="4655" y="2651"/>
                <a:ext cx="28" cy="2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05"/>
            <p:cNvSpPr>
              <a:spLocks noChangeArrowheads="1"/>
            </p:cNvSpPr>
            <p:nvPr/>
          </p:nvSpPr>
          <p:spPr bwMode="auto">
            <a:xfrm>
              <a:off x="4799" y="2655"/>
              <a:ext cx="7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Concentrated</a:t>
              </a:r>
              <a:endParaRPr lang="en-US"/>
            </a:p>
          </p:txBody>
        </p:sp>
        <p:sp>
          <p:nvSpPr>
            <p:cNvPr id="13" name="Rectangle 206"/>
            <p:cNvSpPr>
              <a:spLocks noChangeArrowheads="1"/>
            </p:cNvSpPr>
            <p:nvPr/>
          </p:nvSpPr>
          <p:spPr bwMode="auto">
            <a:xfrm>
              <a:off x="4989" y="2806"/>
              <a:ext cx="27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Salts</a:t>
              </a:r>
              <a:endParaRPr lang="en-US"/>
            </a:p>
          </p:txBody>
        </p:sp>
        <p:grpSp>
          <p:nvGrpSpPr>
            <p:cNvPr id="14" name="Group 300"/>
            <p:cNvGrpSpPr>
              <a:grpSpLocks/>
            </p:cNvGrpSpPr>
            <p:nvPr/>
          </p:nvGrpSpPr>
          <p:grpSpPr bwMode="auto">
            <a:xfrm>
              <a:off x="1968" y="2215"/>
              <a:ext cx="825" cy="1058"/>
              <a:chOff x="1968" y="2215"/>
              <a:chExt cx="825" cy="1058"/>
            </a:xfrm>
          </p:grpSpPr>
          <p:sp>
            <p:nvSpPr>
              <p:cNvPr id="499" name="Rectangle 207"/>
              <p:cNvSpPr>
                <a:spLocks noChangeArrowheads="1"/>
              </p:cNvSpPr>
              <p:nvPr/>
            </p:nvSpPr>
            <p:spPr bwMode="auto">
              <a:xfrm>
                <a:off x="2095" y="2215"/>
                <a:ext cx="24" cy="1058"/>
              </a:xfrm>
              <a:prstGeom prst="rect">
                <a:avLst/>
              </a:prstGeom>
              <a:solidFill>
                <a:srgbClr val="C5C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Rectangle 208"/>
              <p:cNvSpPr>
                <a:spLocks noChangeArrowheads="1"/>
              </p:cNvSpPr>
              <p:nvPr/>
            </p:nvSpPr>
            <p:spPr bwMode="auto">
              <a:xfrm>
                <a:off x="2119" y="2215"/>
                <a:ext cx="19" cy="1058"/>
              </a:xfrm>
              <a:prstGeom prst="rect">
                <a:avLst/>
              </a:prstGeom>
              <a:solidFill>
                <a:srgbClr val="C3C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Rectangle 209"/>
              <p:cNvSpPr>
                <a:spLocks noChangeArrowheads="1"/>
              </p:cNvSpPr>
              <p:nvPr/>
            </p:nvSpPr>
            <p:spPr bwMode="auto">
              <a:xfrm>
                <a:off x="2138" y="2215"/>
                <a:ext cx="16" cy="1058"/>
              </a:xfrm>
              <a:prstGeom prst="rect">
                <a:avLst/>
              </a:prstGeom>
              <a:solidFill>
                <a:srgbClr val="C1C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Rectangle 210"/>
              <p:cNvSpPr>
                <a:spLocks noChangeArrowheads="1"/>
              </p:cNvSpPr>
              <p:nvPr/>
            </p:nvSpPr>
            <p:spPr bwMode="auto">
              <a:xfrm>
                <a:off x="2154" y="2215"/>
                <a:ext cx="16" cy="1058"/>
              </a:xfrm>
              <a:prstGeom prst="rect">
                <a:avLst/>
              </a:prstGeom>
              <a:solidFill>
                <a:srgbClr val="BFC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Rectangle 211"/>
              <p:cNvSpPr>
                <a:spLocks noChangeArrowheads="1"/>
              </p:cNvSpPr>
              <p:nvPr/>
            </p:nvSpPr>
            <p:spPr bwMode="auto">
              <a:xfrm>
                <a:off x="2170" y="2215"/>
                <a:ext cx="20" cy="1058"/>
              </a:xfrm>
              <a:prstGeom prst="rect">
                <a:avLst/>
              </a:prstGeom>
              <a:solidFill>
                <a:srgbClr val="BDC0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Rectangle 212"/>
              <p:cNvSpPr>
                <a:spLocks noChangeArrowheads="1"/>
              </p:cNvSpPr>
              <p:nvPr/>
            </p:nvSpPr>
            <p:spPr bwMode="auto">
              <a:xfrm>
                <a:off x="2190" y="2215"/>
                <a:ext cx="12" cy="1058"/>
              </a:xfrm>
              <a:prstGeom prst="rect">
                <a:avLst/>
              </a:prstGeom>
              <a:solidFill>
                <a:srgbClr val="BBBF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Rectangle 213"/>
              <p:cNvSpPr>
                <a:spLocks noChangeArrowheads="1"/>
              </p:cNvSpPr>
              <p:nvPr/>
            </p:nvSpPr>
            <p:spPr bwMode="auto">
              <a:xfrm>
                <a:off x="2202" y="2215"/>
                <a:ext cx="16" cy="1058"/>
              </a:xfrm>
              <a:prstGeom prst="rect">
                <a:avLst/>
              </a:prstGeom>
              <a:solidFill>
                <a:srgbClr val="B9BD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Rectangle 214"/>
              <p:cNvSpPr>
                <a:spLocks noChangeArrowheads="1"/>
              </p:cNvSpPr>
              <p:nvPr/>
            </p:nvSpPr>
            <p:spPr bwMode="auto">
              <a:xfrm>
                <a:off x="2218" y="2215"/>
                <a:ext cx="12" cy="1058"/>
              </a:xfrm>
              <a:prstGeom prst="rect">
                <a:avLst/>
              </a:prstGeom>
              <a:solidFill>
                <a:srgbClr val="B7B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Rectangle 215"/>
              <p:cNvSpPr>
                <a:spLocks noChangeArrowheads="1"/>
              </p:cNvSpPr>
              <p:nvPr/>
            </p:nvSpPr>
            <p:spPr bwMode="auto">
              <a:xfrm>
                <a:off x="2230" y="2215"/>
                <a:ext cx="12" cy="1058"/>
              </a:xfrm>
              <a:prstGeom prst="rect">
                <a:avLst/>
              </a:prstGeom>
              <a:solidFill>
                <a:srgbClr val="B5B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Rectangle 216"/>
              <p:cNvSpPr>
                <a:spLocks noChangeArrowheads="1"/>
              </p:cNvSpPr>
              <p:nvPr/>
            </p:nvSpPr>
            <p:spPr bwMode="auto">
              <a:xfrm>
                <a:off x="2242" y="2215"/>
                <a:ext cx="11" cy="1058"/>
              </a:xfrm>
              <a:prstGeom prst="rect">
                <a:avLst/>
              </a:prstGeom>
              <a:solidFill>
                <a:srgbClr val="B3B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Rectangle 217"/>
              <p:cNvSpPr>
                <a:spLocks noChangeArrowheads="1"/>
              </p:cNvSpPr>
              <p:nvPr/>
            </p:nvSpPr>
            <p:spPr bwMode="auto">
              <a:xfrm>
                <a:off x="2253" y="2215"/>
                <a:ext cx="8" cy="1058"/>
              </a:xfrm>
              <a:prstGeom prst="rect">
                <a:avLst/>
              </a:prstGeom>
              <a:solidFill>
                <a:srgbClr val="B1B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Rectangle 218"/>
              <p:cNvSpPr>
                <a:spLocks noChangeArrowheads="1"/>
              </p:cNvSpPr>
              <p:nvPr/>
            </p:nvSpPr>
            <p:spPr bwMode="auto">
              <a:xfrm>
                <a:off x="2261" y="2215"/>
                <a:ext cx="12" cy="1058"/>
              </a:xfrm>
              <a:prstGeom prst="rect">
                <a:avLst/>
              </a:prstGeom>
              <a:solidFill>
                <a:srgbClr val="AFB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Rectangle 219"/>
              <p:cNvSpPr>
                <a:spLocks noChangeArrowheads="1"/>
              </p:cNvSpPr>
              <p:nvPr/>
            </p:nvSpPr>
            <p:spPr bwMode="auto">
              <a:xfrm>
                <a:off x="2273" y="2215"/>
                <a:ext cx="12" cy="1058"/>
              </a:xfrm>
              <a:prstGeom prst="rect">
                <a:avLst/>
              </a:prstGeom>
              <a:solidFill>
                <a:srgbClr val="ADB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220"/>
              <p:cNvSpPr>
                <a:spLocks noChangeArrowheads="1"/>
              </p:cNvSpPr>
              <p:nvPr/>
            </p:nvSpPr>
            <p:spPr bwMode="auto">
              <a:xfrm>
                <a:off x="2285" y="2215"/>
                <a:ext cx="8" cy="1058"/>
              </a:xfrm>
              <a:prstGeom prst="rect">
                <a:avLst/>
              </a:prstGeom>
              <a:solidFill>
                <a:srgbClr val="ABB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Rectangle 221"/>
              <p:cNvSpPr>
                <a:spLocks noChangeArrowheads="1"/>
              </p:cNvSpPr>
              <p:nvPr/>
            </p:nvSpPr>
            <p:spPr bwMode="auto">
              <a:xfrm>
                <a:off x="2293" y="2215"/>
                <a:ext cx="8" cy="1058"/>
              </a:xfrm>
              <a:prstGeom prst="rect">
                <a:avLst/>
              </a:prstGeom>
              <a:solidFill>
                <a:srgbClr val="A9B1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Rectangle 222"/>
              <p:cNvSpPr>
                <a:spLocks noChangeArrowheads="1"/>
              </p:cNvSpPr>
              <p:nvPr/>
            </p:nvSpPr>
            <p:spPr bwMode="auto">
              <a:xfrm>
                <a:off x="2301" y="2215"/>
                <a:ext cx="8" cy="1058"/>
              </a:xfrm>
              <a:prstGeom prst="rect">
                <a:avLst/>
              </a:prstGeom>
              <a:solidFill>
                <a:srgbClr val="A7B0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Rectangle 223"/>
              <p:cNvSpPr>
                <a:spLocks noChangeArrowheads="1"/>
              </p:cNvSpPr>
              <p:nvPr/>
            </p:nvSpPr>
            <p:spPr bwMode="auto">
              <a:xfrm>
                <a:off x="2309" y="2215"/>
                <a:ext cx="8" cy="1058"/>
              </a:xfrm>
              <a:prstGeom prst="rect">
                <a:avLst/>
              </a:prstGeom>
              <a:solidFill>
                <a:srgbClr val="A5AF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Rectangle 224"/>
              <p:cNvSpPr>
                <a:spLocks noChangeArrowheads="1"/>
              </p:cNvSpPr>
              <p:nvPr/>
            </p:nvSpPr>
            <p:spPr bwMode="auto">
              <a:xfrm>
                <a:off x="2317" y="2215"/>
                <a:ext cx="8" cy="1058"/>
              </a:xfrm>
              <a:prstGeom prst="rect">
                <a:avLst/>
              </a:prstGeom>
              <a:solidFill>
                <a:srgbClr val="A3AD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Rectangle 225"/>
              <p:cNvSpPr>
                <a:spLocks noChangeArrowheads="1"/>
              </p:cNvSpPr>
              <p:nvPr/>
            </p:nvSpPr>
            <p:spPr bwMode="auto">
              <a:xfrm>
                <a:off x="2325" y="2215"/>
                <a:ext cx="8" cy="1058"/>
              </a:xfrm>
              <a:prstGeom prst="rect">
                <a:avLst/>
              </a:prstGeom>
              <a:solidFill>
                <a:srgbClr val="A1AC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Rectangle 226"/>
              <p:cNvSpPr>
                <a:spLocks noChangeArrowheads="1"/>
              </p:cNvSpPr>
              <p:nvPr/>
            </p:nvSpPr>
            <p:spPr bwMode="auto">
              <a:xfrm>
                <a:off x="2333" y="2215"/>
                <a:ext cx="12" cy="1058"/>
              </a:xfrm>
              <a:prstGeom prst="rect">
                <a:avLst/>
              </a:prstGeom>
              <a:solidFill>
                <a:srgbClr val="9FA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Rectangle 227"/>
              <p:cNvSpPr>
                <a:spLocks noChangeArrowheads="1"/>
              </p:cNvSpPr>
              <p:nvPr/>
            </p:nvSpPr>
            <p:spPr bwMode="auto">
              <a:xfrm>
                <a:off x="2345" y="2215"/>
                <a:ext cx="8" cy="1058"/>
              </a:xfrm>
              <a:prstGeom prst="rect">
                <a:avLst/>
              </a:prstGeom>
              <a:solidFill>
                <a:srgbClr val="9DA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Rectangle 228"/>
              <p:cNvSpPr>
                <a:spLocks noChangeArrowheads="1"/>
              </p:cNvSpPr>
              <p:nvPr/>
            </p:nvSpPr>
            <p:spPr bwMode="auto">
              <a:xfrm>
                <a:off x="2353" y="2215"/>
                <a:ext cx="7" cy="1058"/>
              </a:xfrm>
              <a:prstGeom prst="rect">
                <a:avLst/>
              </a:prstGeom>
              <a:solidFill>
                <a:srgbClr val="9BA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Rectangle 229"/>
              <p:cNvSpPr>
                <a:spLocks noChangeArrowheads="1"/>
              </p:cNvSpPr>
              <p:nvPr/>
            </p:nvSpPr>
            <p:spPr bwMode="auto">
              <a:xfrm>
                <a:off x="2360" y="2215"/>
                <a:ext cx="8" cy="1058"/>
              </a:xfrm>
              <a:prstGeom prst="rect">
                <a:avLst/>
              </a:prstGeom>
              <a:solidFill>
                <a:srgbClr val="99A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Rectangle 230"/>
              <p:cNvSpPr>
                <a:spLocks noChangeArrowheads="1"/>
              </p:cNvSpPr>
              <p:nvPr/>
            </p:nvSpPr>
            <p:spPr bwMode="auto">
              <a:xfrm>
                <a:off x="2368" y="2215"/>
                <a:ext cx="8" cy="1058"/>
              </a:xfrm>
              <a:prstGeom prst="rect">
                <a:avLst/>
              </a:prstGeom>
              <a:solidFill>
                <a:srgbClr val="97A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Rectangle 231"/>
              <p:cNvSpPr>
                <a:spLocks noChangeArrowheads="1"/>
              </p:cNvSpPr>
              <p:nvPr/>
            </p:nvSpPr>
            <p:spPr bwMode="auto">
              <a:xfrm>
                <a:off x="2376" y="2215"/>
                <a:ext cx="8" cy="1058"/>
              </a:xfrm>
              <a:prstGeom prst="rect">
                <a:avLst/>
              </a:prstGeom>
              <a:solidFill>
                <a:srgbClr val="94A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Rectangle 232"/>
              <p:cNvSpPr>
                <a:spLocks noChangeArrowheads="1"/>
              </p:cNvSpPr>
              <p:nvPr/>
            </p:nvSpPr>
            <p:spPr bwMode="auto">
              <a:xfrm>
                <a:off x="2384" y="2215"/>
                <a:ext cx="8" cy="1058"/>
              </a:xfrm>
              <a:prstGeom prst="rect">
                <a:avLst/>
              </a:prstGeom>
              <a:solidFill>
                <a:srgbClr val="92A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Rectangle 233"/>
              <p:cNvSpPr>
                <a:spLocks noChangeArrowheads="1"/>
              </p:cNvSpPr>
              <p:nvPr/>
            </p:nvSpPr>
            <p:spPr bwMode="auto">
              <a:xfrm>
                <a:off x="2392" y="2215"/>
                <a:ext cx="8" cy="1058"/>
              </a:xfrm>
              <a:prstGeom prst="rect">
                <a:avLst/>
              </a:prstGeom>
              <a:solidFill>
                <a:srgbClr val="90A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Rectangle 234"/>
              <p:cNvSpPr>
                <a:spLocks noChangeArrowheads="1"/>
              </p:cNvSpPr>
              <p:nvPr/>
            </p:nvSpPr>
            <p:spPr bwMode="auto">
              <a:xfrm>
                <a:off x="2400" y="2215"/>
                <a:ext cx="8" cy="1058"/>
              </a:xfrm>
              <a:prstGeom prst="rect">
                <a:avLst/>
              </a:prstGeom>
              <a:solidFill>
                <a:srgbClr val="8E9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Rectangle 235"/>
              <p:cNvSpPr>
                <a:spLocks noChangeArrowheads="1"/>
              </p:cNvSpPr>
              <p:nvPr/>
            </p:nvSpPr>
            <p:spPr bwMode="auto">
              <a:xfrm>
                <a:off x="2408" y="2215"/>
                <a:ext cx="8" cy="1058"/>
              </a:xfrm>
              <a:prstGeom prst="rect">
                <a:avLst/>
              </a:prstGeom>
              <a:solidFill>
                <a:srgbClr val="8B9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Rectangle 236"/>
              <p:cNvSpPr>
                <a:spLocks noChangeArrowheads="1"/>
              </p:cNvSpPr>
              <p:nvPr/>
            </p:nvSpPr>
            <p:spPr bwMode="auto">
              <a:xfrm>
                <a:off x="2416" y="2215"/>
                <a:ext cx="8" cy="1058"/>
              </a:xfrm>
              <a:prstGeom prst="rect">
                <a:avLst/>
              </a:prstGeom>
              <a:solidFill>
                <a:srgbClr val="899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Rectangle 237"/>
              <p:cNvSpPr>
                <a:spLocks noChangeArrowheads="1"/>
              </p:cNvSpPr>
              <p:nvPr/>
            </p:nvSpPr>
            <p:spPr bwMode="auto">
              <a:xfrm>
                <a:off x="2424" y="2215"/>
                <a:ext cx="8" cy="1058"/>
              </a:xfrm>
              <a:prstGeom prst="rect">
                <a:avLst/>
              </a:prstGeom>
              <a:solidFill>
                <a:srgbClr val="86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Rectangle 238"/>
              <p:cNvSpPr>
                <a:spLocks noChangeArrowheads="1"/>
              </p:cNvSpPr>
              <p:nvPr/>
            </p:nvSpPr>
            <p:spPr bwMode="auto">
              <a:xfrm>
                <a:off x="2432" y="2215"/>
                <a:ext cx="8" cy="1058"/>
              </a:xfrm>
              <a:prstGeom prst="rect">
                <a:avLst/>
              </a:prstGeom>
              <a:solidFill>
                <a:srgbClr val="849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Rectangle 239"/>
              <p:cNvSpPr>
                <a:spLocks noChangeArrowheads="1"/>
              </p:cNvSpPr>
              <p:nvPr/>
            </p:nvSpPr>
            <p:spPr bwMode="auto">
              <a:xfrm>
                <a:off x="2440" y="2215"/>
                <a:ext cx="8" cy="1058"/>
              </a:xfrm>
              <a:prstGeom prst="rect">
                <a:avLst/>
              </a:prstGeom>
              <a:solidFill>
                <a:srgbClr val="819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Rectangle 240"/>
              <p:cNvSpPr>
                <a:spLocks noChangeArrowheads="1"/>
              </p:cNvSpPr>
              <p:nvPr/>
            </p:nvSpPr>
            <p:spPr bwMode="auto">
              <a:xfrm>
                <a:off x="2448" y="2215"/>
                <a:ext cx="8" cy="1058"/>
              </a:xfrm>
              <a:prstGeom prst="rect">
                <a:avLst/>
              </a:prstGeom>
              <a:solidFill>
                <a:srgbClr val="7F9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Rectangle 241"/>
              <p:cNvSpPr>
                <a:spLocks noChangeArrowheads="1"/>
              </p:cNvSpPr>
              <p:nvPr/>
            </p:nvSpPr>
            <p:spPr bwMode="auto">
              <a:xfrm>
                <a:off x="2456" y="2215"/>
                <a:ext cx="4" cy="1058"/>
              </a:xfrm>
              <a:prstGeom prst="rect">
                <a:avLst/>
              </a:prstGeom>
              <a:solidFill>
                <a:srgbClr val="7D9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Rectangle 242"/>
              <p:cNvSpPr>
                <a:spLocks noChangeArrowheads="1"/>
              </p:cNvSpPr>
              <p:nvPr/>
            </p:nvSpPr>
            <p:spPr bwMode="auto">
              <a:xfrm>
                <a:off x="2460" y="2215"/>
                <a:ext cx="7" cy="1058"/>
              </a:xfrm>
              <a:prstGeom prst="rect">
                <a:avLst/>
              </a:prstGeom>
              <a:solidFill>
                <a:srgbClr val="7B9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Rectangle 243"/>
              <p:cNvSpPr>
                <a:spLocks noChangeArrowheads="1"/>
              </p:cNvSpPr>
              <p:nvPr/>
            </p:nvSpPr>
            <p:spPr bwMode="auto">
              <a:xfrm>
                <a:off x="2467" y="2215"/>
                <a:ext cx="8" cy="1058"/>
              </a:xfrm>
              <a:prstGeom prst="rect">
                <a:avLst/>
              </a:prstGeom>
              <a:solidFill>
                <a:srgbClr val="799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244"/>
              <p:cNvSpPr>
                <a:spLocks noChangeArrowheads="1"/>
              </p:cNvSpPr>
              <p:nvPr/>
            </p:nvSpPr>
            <p:spPr bwMode="auto">
              <a:xfrm>
                <a:off x="2475" y="2215"/>
                <a:ext cx="8" cy="1058"/>
              </a:xfrm>
              <a:prstGeom prst="rect">
                <a:avLst/>
              </a:prstGeom>
              <a:solidFill>
                <a:srgbClr val="768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Rectangle 245"/>
              <p:cNvSpPr>
                <a:spLocks noChangeArrowheads="1"/>
              </p:cNvSpPr>
              <p:nvPr/>
            </p:nvSpPr>
            <p:spPr bwMode="auto">
              <a:xfrm>
                <a:off x="2483" y="2215"/>
                <a:ext cx="8" cy="1058"/>
              </a:xfrm>
              <a:prstGeom prst="rect">
                <a:avLst/>
              </a:prstGeom>
              <a:solidFill>
                <a:srgbClr val="748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Rectangle 246"/>
              <p:cNvSpPr>
                <a:spLocks noChangeArrowheads="1"/>
              </p:cNvSpPr>
              <p:nvPr/>
            </p:nvSpPr>
            <p:spPr bwMode="auto">
              <a:xfrm>
                <a:off x="2491" y="2215"/>
                <a:ext cx="8" cy="1058"/>
              </a:xfrm>
              <a:prstGeom prst="rect">
                <a:avLst/>
              </a:prstGeom>
              <a:solidFill>
                <a:srgbClr val="718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Rectangle 247"/>
              <p:cNvSpPr>
                <a:spLocks noChangeArrowheads="1"/>
              </p:cNvSpPr>
              <p:nvPr/>
            </p:nvSpPr>
            <p:spPr bwMode="auto">
              <a:xfrm>
                <a:off x="2499" y="2215"/>
                <a:ext cx="8" cy="1058"/>
              </a:xfrm>
              <a:prstGeom prst="rect">
                <a:avLst/>
              </a:prstGeom>
              <a:solidFill>
                <a:srgbClr val="6F8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Rectangle 248"/>
              <p:cNvSpPr>
                <a:spLocks noChangeArrowheads="1"/>
              </p:cNvSpPr>
              <p:nvPr/>
            </p:nvSpPr>
            <p:spPr bwMode="auto">
              <a:xfrm>
                <a:off x="2507" y="2215"/>
                <a:ext cx="8" cy="1058"/>
              </a:xfrm>
              <a:prstGeom prst="rect">
                <a:avLst/>
              </a:prstGeom>
              <a:solidFill>
                <a:srgbClr val="6C8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Rectangle 249"/>
              <p:cNvSpPr>
                <a:spLocks noChangeArrowheads="1"/>
              </p:cNvSpPr>
              <p:nvPr/>
            </p:nvSpPr>
            <p:spPr bwMode="auto">
              <a:xfrm>
                <a:off x="2515" y="2215"/>
                <a:ext cx="8" cy="1058"/>
              </a:xfrm>
              <a:prstGeom prst="rect">
                <a:avLst/>
              </a:prstGeom>
              <a:solidFill>
                <a:srgbClr val="6A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Rectangle 250"/>
              <p:cNvSpPr>
                <a:spLocks noChangeArrowheads="1"/>
              </p:cNvSpPr>
              <p:nvPr/>
            </p:nvSpPr>
            <p:spPr bwMode="auto">
              <a:xfrm>
                <a:off x="2523" y="2215"/>
                <a:ext cx="8" cy="1058"/>
              </a:xfrm>
              <a:prstGeom prst="rect">
                <a:avLst/>
              </a:prstGeom>
              <a:solidFill>
                <a:srgbClr val="678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Rectangle 251"/>
              <p:cNvSpPr>
                <a:spLocks noChangeArrowheads="1"/>
              </p:cNvSpPr>
              <p:nvPr/>
            </p:nvSpPr>
            <p:spPr bwMode="auto">
              <a:xfrm>
                <a:off x="2531" y="2215"/>
                <a:ext cx="4" cy="1058"/>
              </a:xfrm>
              <a:prstGeom prst="rect">
                <a:avLst/>
              </a:prstGeom>
              <a:solidFill>
                <a:srgbClr val="658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Rectangle 252"/>
              <p:cNvSpPr>
                <a:spLocks noChangeArrowheads="1"/>
              </p:cNvSpPr>
              <p:nvPr/>
            </p:nvSpPr>
            <p:spPr bwMode="auto">
              <a:xfrm>
                <a:off x="2535" y="2215"/>
                <a:ext cx="8" cy="1058"/>
              </a:xfrm>
              <a:prstGeom prst="rect">
                <a:avLst/>
              </a:prstGeom>
              <a:solidFill>
                <a:srgbClr val="638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Rectangle 253"/>
              <p:cNvSpPr>
                <a:spLocks noChangeArrowheads="1"/>
              </p:cNvSpPr>
              <p:nvPr/>
            </p:nvSpPr>
            <p:spPr bwMode="auto">
              <a:xfrm>
                <a:off x="2543" y="2215"/>
                <a:ext cx="8" cy="1058"/>
              </a:xfrm>
              <a:prstGeom prst="rect">
                <a:avLst/>
              </a:prstGeom>
              <a:solidFill>
                <a:srgbClr val="608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Rectangle 254"/>
              <p:cNvSpPr>
                <a:spLocks noChangeArrowheads="1"/>
              </p:cNvSpPr>
              <p:nvPr/>
            </p:nvSpPr>
            <p:spPr bwMode="auto">
              <a:xfrm>
                <a:off x="2551" y="2215"/>
                <a:ext cx="8" cy="1058"/>
              </a:xfrm>
              <a:prstGeom prst="rect">
                <a:avLst/>
              </a:prstGeom>
              <a:solidFill>
                <a:srgbClr val="5E8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Rectangle 255"/>
              <p:cNvSpPr>
                <a:spLocks noChangeArrowheads="1"/>
              </p:cNvSpPr>
              <p:nvPr/>
            </p:nvSpPr>
            <p:spPr bwMode="auto">
              <a:xfrm>
                <a:off x="2559" y="2215"/>
                <a:ext cx="8" cy="1058"/>
              </a:xfrm>
              <a:prstGeom prst="rect">
                <a:avLst/>
              </a:prstGeom>
              <a:solidFill>
                <a:srgbClr val="5B7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Rectangle 256"/>
              <p:cNvSpPr>
                <a:spLocks noChangeArrowheads="1"/>
              </p:cNvSpPr>
              <p:nvPr/>
            </p:nvSpPr>
            <p:spPr bwMode="auto">
              <a:xfrm>
                <a:off x="2567" y="2215"/>
                <a:ext cx="8" cy="1058"/>
              </a:xfrm>
              <a:prstGeom prst="rect">
                <a:avLst/>
              </a:prstGeom>
              <a:solidFill>
                <a:srgbClr val="597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Rectangle 257"/>
              <p:cNvSpPr>
                <a:spLocks noChangeArrowheads="1"/>
              </p:cNvSpPr>
              <p:nvPr/>
            </p:nvSpPr>
            <p:spPr bwMode="auto">
              <a:xfrm>
                <a:off x="2575" y="2215"/>
                <a:ext cx="7" cy="1058"/>
              </a:xfrm>
              <a:prstGeom prst="rect">
                <a:avLst/>
              </a:prstGeom>
              <a:solidFill>
                <a:srgbClr val="567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Rectangle 258"/>
              <p:cNvSpPr>
                <a:spLocks noChangeArrowheads="1"/>
              </p:cNvSpPr>
              <p:nvPr/>
            </p:nvSpPr>
            <p:spPr bwMode="auto">
              <a:xfrm>
                <a:off x="2582" y="2215"/>
                <a:ext cx="8" cy="1058"/>
              </a:xfrm>
              <a:prstGeom prst="rect">
                <a:avLst/>
              </a:prstGeom>
              <a:solidFill>
                <a:srgbClr val="54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Rectangle 259"/>
              <p:cNvSpPr>
                <a:spLocks noChangeArrowheads="1"/>
              </p:cNvSpPr>
              <p:nvPr/>
            </p:nvSpPr>
            <p:spPr bwMode="auto">
              <a:xfrm>
                <a:off x="2590" y="2215"/>
                <a:ext cx="8" cy="1058"/>
              </a:xfrm>
              <a:prstGeom prst="rect">
                <a:avLst/>
              </a:prstGeom>
              <a:solidFill>
                <a:srgbClr val="517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Rectangle 260"/>
              <p:cNvSpPr>
                <a:spLocks noChangeArrowheads="1"/>
              </p:cNvSpPr>
              <p:nvPr/>
            </p:nvSpPr>
            <p:spPr bwMode="auto">
              <a:xfrm>
                <a:off x="2598" y="2215"/>
                <a:ext cx="4" cy="1058"/>
              </a:xfrm>
              <a:prstGeom prst="rect">
                <a:avLst/>
              </a:prstGeom>
              <a:solidFill>
                <a:srgbClr val="4F7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Rectangle 261"/>
              <p:cNvSpPr>
                <a:spLocks noChangeArrowheads="1"/>
              </p:cNvSpPr>
              <p:nvPr/>
            </p:nvSpPr>
            <p:spPr bwMode="auto">
              <a:xfrm>
                <a:off x="2602" y="2215"/>
                <a:ext cx="8" cy="1058"/>
              </a:xfrm>
              <a:prstGeom prst="rect">
                <a:avLst/>
              </a:prstGeom>
              <a:solidFill>
                <a:srgbClr val="4D7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Rectangle 262"/>
              <p:cNvSpPr>
                <a:spLocks noChangeArrowheads="1"/>
              </p:cNvSpPr>
              <p:nvPr/>
            </p:nvSpPr>
            <p:spPr bwMode="auto">
              <a:xfrm>
                <a:off x="2610" y="2215"/>
                <a:ext cx="8" cy="1058"/>
              </a:xfrm>
              <a:prstGeom prst="rect">
                <a:avLst/>
              </a:prstGeom>
              <a:solidFill>
                <a:srgbClr val="4A7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Rectangle 263"/>
              <p:cNvSpPr>
                <a:spLocks noChangeArrowheads="1"/>
              </p:cNvSpPr>
              <p:nvPr/>
            </p:nvSpPr>
            <p:spPr bwMode="auto">
              <a:xfrm>
                <a:off x="2618" y="2215"/>
                <a:ext cx="4" cy="1058"/>
              </a:xfrm>
              <a:prstGeom prst="rect">
                <a:avLst/>
              </a:prstGeom>
              <a:solidFill>
                <a:srgbClr val="487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Rectangle 264"/>
              <p:cNvSpPr>
                <a:spLocks noChangeArrowheads="1"/>
              </p:cNvSpPr>
              <p:nvPr/>
            </p:nvSpPr>
            <p:spPr bwMode="auto">
              <a:xfrm>
                <a:off x="2622" y="2215"/>
                <a:ext cx="8" cy="1058"/>
              </a:xfrm>
              <a:prstGeom prst="rect">
                <a:avLst/>
              </a:prstGeom>
              <a:solidFill>
                <a:srgbClr val="467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Rectangle 265"/>
              <p:cNvSpPr>
                <a:spLocks noChangeArrowheads="1"/>
              </p:cNvSpPr>
              <p:nvPr/>
            </p:nvSpPr>
            <p:spPr bwMode="auto">
              <a:xfrm>
                <a:off x="2630" y="2215"/>
                <a:ext cx="8" cy="1058"/>
              </a:xfrm>
              <a:prstGeom prst="rect">
                <a:avLst/>
              </a:prstGeom>
              <a:solidFill>
                <a:srgbClr val="447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Rectangle 266"/>
              <p:cNvSpPr>
                <a:spLocks noChangeArrowheads="1"/>
              </p:cNvSpPr>
              <p:nvPr/>
            </p:nvSpPr>
            <p:spPr bwMode="auto">
              <a:xfrm>
                <a:off x="2638" y="2215"/>
                <a:ext cx="4" cy="1058"/>
              </a:xfrm>
              <a:prstGeom prst="rect">
                <a:avLst/>
              </a:prstGeom>
              <a:solidFill>
                <a:srgbClr val="427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Rectangle 267"/>
              <p:cNvSpPr>
                <a:spLocks noChangeArrowheads="1"/>
              </p:cNvSpPr>
              <p:nvPr/>
            </p:nvSpPr>
            <p:spPr bwMode="auto">
              <a:xfrm>
                <a:off x="2642" y="2215"/>
                <a:ext cx="8" cy="1058"/>
              </a:xfrm>
              <a:prstGeom prst="rect">
                <a:avLst/>
              </a:prstGeom>
              <a:solidFill>
                <a:srgbClr val="407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Rectangle 268"/>
              <p:cNvSpPr>
                <a:spLocks noChangeArrowheads="1"/>
              </p:cNvSpPr>
              <p:nvPr/>
            </p:nvSpPr>
            <p:spPr bwMode="auto">
              <a:xfrm>
                <a:off x="2650" y="2215"/>
                <a:ext cx="8" cy="1058"/>
              </a:xfrm>
              <a:prstGeom prst="rect">
                <a:avLst/>
              </a:prstGeom>
              <a:solidFill>
                <a:srgbClr val="3D7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Rectangle 269"/>
              <p:cNvSpPr>
                <a:spLocks noChangeArrowheads="1"/>
              </p:cNvSpPr>
              <p:nvPr/>
            </p:nvSpPr>
            <p:spPr bwMode="auto">
              <a:xfrm>
                <a:off x="2658" y="2215"/>
                <a:ext cx="8" cy="1058"/>
              </a:xfrm>
              <a:prstGeom prst="rect">
                <a:avLst/>
              </a:prstGeom>
              <a:solidFill>
                <a:srgbClr val="3A7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Rectangle 270"/>
              <p:cNvSpPr>
                <a:spLocks noChangeArrowheads="1"/>
              </p:cNvSpPr>
              <p:nvPr/>
            </p:nvSpPr>
            <p:spPr bwMode="auto">
              <a:xfrm>
                <a:off x="2666" y="2215"/>
                <a:ext cx="8" cy="1058"/>
              </a:xfrm>
              <a:prstGeom prst="rect">
                <a:avLst/>
              </a:prstGeom>
              <a:solidFill>
                <a:srgbClr val="386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Rectangle 271"/>
              <p:cNvSpPr>
                <a:spLocks noChangeArrowheads="1"/>
              </p:cNvSpPr>
              <p:nvPr/>
            </p:nvSpPr>
            <p:spPr bwMode="auto">
              <a:xfrm>
                <a:off x="2674" y="2215"/>
                <a:ext cx="8" cy="1058"/>
              </a:xfrm>
              <a:prstGeom prst="rect">
                <a:avLst/>
              </a:prstGeom>
              <a:solidFill>
                <a:srgbClr val="356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Rectangle 272"/>
              <p:cNvSpPr>
                <a:spLocks noChangeArrowheads="1"/>
              </p:cNvSpPr>
              <p:nvPr/>
            </p:nvSpPr>
            <p:spPr bwMode="auto">
              <a:xfrm>
                <a:off x="2682" y="2215"/>
                <a:ext cx="8" cy="1058"/>
              </a:xfrm>
              <a:prstGeom prst="rect">
                <a:avLst/>
              </a:prstGeom>
              <a:solidFill>
                <a:srgbClr val="336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Rectangle 273"/>
              <p:cNvSpPr>
                <a:spLocks noChangeArrowheads="1"/>
              </p:cNvSpPr>
              <p:nvPr/>
            </p:nvSpPr>
            <p:spPr bwMode="auto">
              <a:xfrm>
                <a:off x="2690" y="2215"/>
                <a:ext cx="7" cy="1058"/>
              </a:xfrm>
              <a:prstGeom prst="rect">
                <a:avLst/>
              </a:prstGeom>
              <a:solidFill>
                <a:srgbClr val="306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Rectangle 274"/>
              <p:cNvSpPr>
                <a:spLocks noChangeArrowheads="1"/>
              </p:cNvSpPr>
              <p:nvPr/>
            </p:nvSpPr>
            <p:spPr bwMode="auto">
              <a:xfrm>
                <a:off x="2697" y="2215"/>
                <a:ext cx="8" cy="1058"/>
              </a:xfrm>
              <a:prstGeom prst="rect">
                <a:avLst/>
              </a:prstGeom>
              <a:solidFill>
                <a:srgbClr val="2E6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Rectangle 275"/>
              <p:cNvSpPr>
                <a:spLocks noChangeArrowheads="1"/>
              </p:cNvSpPr>
              <p:nvPr/>
            </p:nvSpPr>
            <p:spPr bwMode="auto">
              <a:xfrm>
                <a:off x="2705" y="2215"/>
                <a:ext cx="8" cy="1058"/>
              </a:xfrm>
              <a:prstGeom prst="rect">
                <a:avLst/>
              </a:prstGeom>
              <a:solidFill>
                <a:srgbClr val="2B6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Rectangle 276"/>
              <p:cNvSpPr>
                <a:spLocks noChangeArrowheads="1"/>
              </p:cNvSpPr>
              <p:nvPr/>
            </p:nvSpPr>
            <p:spPr bwMode="auto">
              <a:xfrm>
                <a:off x="2713" y="2215"/>
                <a:ext cx="4" cy="1058"/>
              </a:xfrm>
              <a:prstGeom prst="rect">
                <a:avLst/>
              </a:prstGeom>
              <a:solidFill>
                <a:srgbClr val="296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Rectangle 277"/>
              <p:cNvSpPr>
                <a:spLocks noChangeArrowheads="1"/>
              </p:cNvSpPr>
              <p:nvPr/>
            </p:nvSpPr>
            <p:spPr bwMode="auto">
              <a:xfrm>
                <a:off x="2717" y="2215"/>
                <a:ext cx="8" cy="1058"/>
              </a:xfrm>
              <a:prstGeom prst="rect">
                <a:avLst/>
              </a:prstGeom>
              <a:solidFill>
                <a:srgbClr val="276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Rectangle 278"/>
              <p:cNvSpPr>
                <a:spLocks noChangeArrowheads="1"/>
              </p:cNvSpPr>
              <p:nvPr/>
            </p:nvSpPr>
            <p:spPr bwMode="auto">
              <a:xfrm>
                <a:off x="2725" y="2215"/>
                <a:ext cx="4" cy="1058"/>
              </a:xfrm>
              <a:prstGeom prst="rect">
                <a:avLst/>
              </a:prstGeom>
              <a:solidFill>
                <a:srgbClr val="246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Rectangle 279"/>
              <p:cNvSpPr>
                <a:spLocks noChangeArrowheads="1"/>
              </p:cNvSpPr>
              <p:nvPr/>
            </p:nvSpPr>
            <p:spPr bwMode="auto">
              <a:xfrm>
                <a:off x="2729" y="2215"/>
                <a:ext cx="8" cy="1058"/>
              </a:xfrm>
              <a:prstGeom prst="rect">
                <a:avLst/>
              </a:prstGeom>
              <a:solidFill>
                <a:srgbClr val="22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Rectangle 280"/>
              <p:cNvSpPr>
                <a:spLocks noChangeArrowheads="1"/>
              </p:cNvSpPr>
              <p:nvPr/>
            </p:nvSpPr>
            <p:spPr bwMode="auto">
              <a:xfrm>
                <a:off x="2737" y="2215"/>
                <a:ext cx="4" cy="1058"/>
              </a:xfrm>
              <a:prstGeom prst="rect">
                <a:avLst/>
              </a:prstGeom>
              <a:solidFill>
                <a:srgbClr val="20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Rectangle 281"/>
              <p:cNvSpPr>
                <a:spLocks noChangeArrowheads="1"/>
              </p:cNvSpPr>
              <p:nvPr/>
            </p:nvSpPr>
            <p:spPr bwMode="auto">
              <a:xfrm>
                <a:off x="2741" y="2215"/>
                <a:ext cx="8" cy="1058"/>
              </a:xfrm>
              <a:prstGeom prst="rect">
                <a:avLst/>
              </a:prstGeom>
              <a:solidFill>
                <a:srgbClr val="1E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Rectangle 282"/>
              <p:cNvSpPr>
                <a:spLocks noChangeArrowheads="1"/>
              </p:cNvSpPr>
              <p:nvPr/>
            </p:nvSpPr>
            <p:spPr bwMode="auto">
              <a:xfrm>
                <a:off x="2749" y="2215"/>
                <a:ext cx="4" cy="1058"/>
              </a:xfrm>
              <a:prstGeom prst="rect">
                <a:avLst/>
              </a:prstGeom>
              <a:solidFill>
                <a:srgbClr val="1C6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Rectangle 283"/>
              <p:cNvSpPr>
                <a:spLocks noChangeArrowheads="1"/>
              </p:cNvSpPr>
              <p:nvPr/>
            </p:nvSpPr>
            <p:spPr bwMode="auto">
              <a:xfrm>
                <a:off x="2753" y="2215"/>
                <a:ext cx="8" cy="1058"/>
              </a:xfrm>
              <a:prstGeom prst="rect">
                <a:avLst/>
              </a:prstGeom>
              <a:solidFill>
                <a:srgbClr val="1A6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Rectangle 284"/>
              <p:cNvSpPr>
                <a:spLocks noChangeArrowheads="1"/>
              </p:cNvSpPr>
              <p:nvPr/>
            </p:nvSpPr>
            <p:spPr bwMode="auto">
              <a:xfrm>
                <a:off x="2761" y="2215"/>
                <a:ext cx="4" cy="1058"/>
              </a:xfrm>
              <a:prstGeom prst="rect">
                <a:avLst/>
              </a:prstGeom>
              <a:solidFill>
                <a:srgbClr val="17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Rectangle 285"/>
              <p:cNvSpPr>
                <a:spLocks noChangeArrowheads="1"/>
              </p:cNvSpPr>
              <p:nvPr/>
            </p:nvSpPr>
            <p:spPr bwMode="auto">
              <a:xfrm>
                <a:off x="2765" y="2215"/>
                <a:ext cx="4" cy="1058"/>
              </a:xfrm>
              <a:prstGeom prst="rect">
                <a:avLst/>
              </a:prstGeom>
              <a:solidFill>
                <a:srgbClr val="15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Rectangle 286"/>
              <p:cNvSpPr>
                <a:spLocks noChangeArrowheads="1"/>
              </p:cNvSpPr>
              <p:nvPr/>
            </p:nvSpPr>
            <p:spPr bwMode="auto">
              <a:xfrm>
                <a:off x="2769" y="2215"/>
                <a:ext cx="4" cy="1058"/>
              </a:xfrm>
              <a:prstGeom prst="rect">
                <a:avLst/>
              </a:prstGeom>
              <a:solidFill>
                <a:srgbClr val="12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Rectangle 287"/>
              <p:cNvSpPr>
                <a:spLocks noChangeArrowheads="1"/>
              </p:cNvSpPr>
              <p:nvPr/>
            </p:nvSpPr>
            <p:spPr bwMode="auto">
              <a:xfrm>
                <a:off x="2773" y="2215"/>
                <a:ext cx="4" cy="1058"/>
              </a:xfrm>
              <a:prstGeom prst="rect">
                <a:avLst/>
              </a:prstGeom>
              <a:solidFill>
                <a:srgbClr val="10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Rectangle 288"/>
              <p:cNvSpPr>
                <a:spLocks noChangeArrowheads="1"/>
              </p:cNvSpPr>
              <p:nvPr/>
            </p:nvSpPr>
            <p:spPr bwMode="auto">
              <a:xfrm>
                <a:off x="2777" y="2215"/>
                <a:ext cx="4" cy="1058"/>
              </a:xfrm>
              <a:prstGeom prst="rect">
                <a:avLst/>
              </a:prstGeom>
              <a:solidFill>
                <a:srgbClr val="0C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Rectangle 289"/>
              <p:cNvSpPr>
                <a:spLocks noChangeArrowheads="1"/>
              </p:cNvSpPr>
              <p:nvPr/>
            </p:nvSpPr>
            <p:spPr bwMode="auto">
              <a:xfrm>
                <a:off x="2781" y="2215"/>
                <a:ext cx="4" cy="1058"/>
              </a:xfrm>
              <a:prstGeom prst="rect">
                <a:avLst/>
              </a:prstGeom>
              <a:solidFill>
                <a:srgbClr val="07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Rectangle 290"/>
              <p:cNvSpPr>
                <a:spLocks noChangeArrowheads="1"/>
              </p:cNvSpPr>
              <p:nvPr/>
            </p:nvSpPr>
            <p:spPr bwMode="auto">
              <a:xfrm>
                <a:off x="2785" y="2215"/>
                <a:ext cx="8" cy="1058"/>
              </a:xfrm>
              <a:prstGeom prst="rect">
                <a:avLst/>
              </a:prstGeom>
              <a:solidFill>
                <a:srgbClr val="02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Rectangle 291"/>
              <p:cNvSpPr>
                <a:spLocks noChangeArrowheads="1"/>
              </p:cNvSpPr>
              <p:nvPr/>
            </p:nvSpPr>
            <p:spPr bwMode="auto">
              <a:xfrm>
                <a:off x="2019" y="2477"/>
                <a:ext cx="8" cy="527"/>
              </a:xfrm>
              <a:prstGeom prst="rect">
                <a:avLst/>
              </a:prstGeom>
              <a:solidFill>
                <a:srgbClr val="C9C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Rectangle 292"/>
              <p:cNvSpPr>
                <a:spLocks noChangeArrowheads="1"/>
              </p:cNvSpPr>
              <p:nvPr/>
            </p:nvSpPr>
            <p:spPr bwMode="auto">
              <a:xfrm>
                <a:off x="2027" y="2477"/>
                <a:ext cx="12" cy="527"/>
              </a:xfrm>
              <a:prstGeom prst="rect">
                <a:avLst/>
              </a:prstGeom>
              <a:solidFill>
                <a:srgbClr val="C9C9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Rectangle 293"/>
              <p:cNvSpPr>
                <a:spLocks noChangeArrowheads="1"/>
              </p:cNvSpPr>
              <p:nvPr/>
            </p:nvSpPr>
            <p:spPr bwMode="auto">
              <a:xfrm>
                <a:off x="2039" y="2477"/>
                <a:ext cx="12" cy="527"/>
              </a:xfrm>
              <a:prstGeom prst="rect">
                <a:avLst/>
              </a:prstGeom>
              <a:solidFill>
                <a:srgbClr val="C8C9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Rectangle 294"/>
              <p:cNvSpPr>
                <a:spLocks noChangeArrowheads="1"/>
              </p:cNvSpPr>
              <p:nvPr/>
            </p:nvSpPr>
            <p:spPr bwMode="auto">
              <a:xfrm>
                <a:off x="2051" y="2477"/>
                <a:ext cx="20" cy="527"/>
              </a:xfrm>
              <a:prstGeom prst="rect">
                <a:avLst/>
              </a:prstGeom>
              <a:solidFill>
                <a:srgbClr val="C7C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Rectangle 295"/>
              <p:cNvSpPr>
                <a:spLocks noChangeArrowheads="1"/>
              </p:cNvSpPr>
              <p:nvPr/>
            </p:nvSpPr>
            <p:spPr bwMode="auto">
              <a:xfrm>
                <a:off x="1968" y="2477"/>
                <a:ext cx="20" cy="527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Rectangle 296"/>
              <p:cNvSpPr>
                <a:spLocks noChangeArrowheads="1"/>
              </p:cNvSpPr>
              <p:nvPr/>
            </p:nvSpPr>
            <p:spPr bwMode="auto">
              <a:xfrm>
                <a:off x="1988" y="2477"/>
                <a:ext cx="8" cy="527"/>
              </a:xfrm>
              <a:prstGeom prst="rect">
                <a:avLst/>
              </a:prstGeom>
              <a:solidFill>
                <a:srgbClr val="CAC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297"/>
              <p:cNvSpPr>
                <a:spLocks/>
              </p:cNvSpPr>
              <p:nvPr/>
            </p:nvSpPr>
            <p:spPr bwMode="auto">
              <a:xfrm>
                <a:off x="2098" y="2217"/>
                <a:ext cx="691" cy="1052"/>
              </a:xfrm>
              <a:custGeom>
                <a:avLst/>
                <a:gdLst>
                  <a:gd name="T0" fmla="*/ 486 w 691"/>
                  <a:gd name="T1" fmla="*/ 0 h 1052"/>
                  <a:gd name="T2" fmla="*/ 486 w 691"/>
                  <a:gd name="T3" fmla="*/ 263 h 1052"/>
                  <a:gd name="T4" fmla="*/ 0 w 691"/>
                  <a:gd name="T5" fmla="*/ 263 h 1052"/>
                  <a:gd name="T6" fmla="*/ 0 w 691"/>
                  <a:gd name="T7" fmla="*/ 789 h 1052"/>
                  <a:gd name="T8" fmla="*/ 486 w 691"/>
                  <a:gd name="T9" fmla="*/ 789 h 1052"/>
                  <a:gd name="T10" fmla="*/ 486 w 691"/>
                  <a:gd name="T11" fmla="*/ 1052 h 1052"/>
                  <a:gd name="T12" fmla="*/ 691 w 691"/>
                  <a:gd name="T13" fmla="*/ 526 h 1052"/>
                  <a:gd name="T14" fmla="*/ 486 w 691"/>
                  <a:gd name="T15" fmla="*/ 0 h 10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1"/>
                  <a:gd name="T25" fmla="*/ 0 h 1052"/>
                  <a:gd name="T26" fmla="*/ 691 w 691"/>
                  <a:gd name="T27" fmla="*/ 1052 h 10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1" h="1052">
                    <a:moveTo>
                      <a:pt x="486" y="0"/>
                    </a:moveTo>
                    <a:lnTo>
                      <a:pt x="486" y="263"/>
                    </a:lnTo>
                    <a:lnTo>
                      <a:pt x="0" y="263"/>
                    </a:lnTo>
                    <a:lnTo>
                      <a:pt x="0" y="789"/>
                    </a:lnTo>
                    <a:lnTo>
                      <a:pt x="486" y="789"/>
                    </a:lnTo>
                    <a:lnTo>
                      <a:pt x="486" y="1052"/>
                    </a:lnTo>
                    <a:lnTo>
                      <a:pt x="691" y="526"/>
                    </a:lnTo>
                    <a:lnTo>
                      <a:pt x="48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Rectangle 298"/>
              <p:cNvSpPr>
                <a:spLocks noChangeArrowheads="1"/>
              </p:cNvSpPr>
              <p:nvPr/>
            </p:nvSpPr>
            <p:spPr bwMode="auto">
              <a:xfrm>
                <a:off x="2021" y="2480"/>
                <a:ext cx="51" cy="52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Rectangle 299"/>
              <p:cNvSpPr>
                <a:spLocks noChangeArrowheads="1"/>
              </p:cNvSpPr>
              <p:nvPr/>
            </p:nvSpPr>
            <p:spPr bwMode="auto">
              <a:xfrm>
                <a:off x="1970" y="2480"/>
                <a:ext cx="26" cy="52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Rectangle 301"/>
            <p:cNvSpPr>
              <a:spLocks noChangeArrowheads="1"/>
            </p:cNvSpPr>
            <p:nvPr/>
          </p:nvSpPr>
          <p:spPr bwMode="auto">
            <a:xfrm>
              <a:off x="2226" y="2599"/>
              <a:ext cx="35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FEED</a:t>
              </a:r>
              <a:endParaRPr lang="en-US"/>
            </a:p>
          </p:txBody>
        </p:sp>
        <p:sp>
          <p:nvSpPr>
            <p:cNvPr id="16" name="Rectangle 302"/>
            <p:cNvSpPr>
              <a:spLocks noChangeArrowheads="1"/>
            </p:cNvSpPr>
            <p:nvPr/>
          </p:nvSpPr>
          <p:spPr bwMode="auto">
            <a:xfrm>
              <a:off x="2214" y="2750"/>
              <a:ext cx="41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FLOW</a:t>
              </a:r>
              <a:endParaRPr lang="en-US"/>
            </a:p>
          </p:txBody>
        </p:sp>
        <p:grpSp>
          <p:nvGrpSpPr>
            <p:cNvPr id="17" name="Group 305"/>
            <p:cNvGrpSpPr>
              <a:grpSpLocks/>
            </p:cNvGrpSpPr>
            <p:nvPr/>
          </p:nvGrpSpPr>
          <p:grpSpPr bwMode="auto">
            <a:xfrm>
              <a:off x="2728" y="2944"/>
              <a:ext cx="210" cy="126"/>
              <a:chOff x="2728" y="2944"/>
              <a:chExt cx="210" cy="126"/>
            </a:xfrm>
          </p:grpSpPr>
          <p:sp>
            <p:nvSpPr>
              <p:cNvPr id="497" name="Oval 303"/>
              <p:cNvSpPr>
                <a:spLocks noChangeArrowheads="1"/>
              </p:cNvSpPr>
              <p:nvPr/>
            </p:nvSpPr>
            <p:spPr bwMode="auto">
              <a:xfrm>
                <a:off x="2728" y="2944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Oval 304"/>
              <p:cNvSpPr>
                <a:spLocks noChangeArrowheads="1"/>
              </p:cNvSpPr>
              <p:nvPr/>
            </p:nvSpPr>
            <p:spPr bwMode="auto">
              <a:xfrm>
                <a:off x="2728" y="2944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306"/>
            <p:cNvSpPr>
              <a:spLocks noChangeArrowheads="1"/>
            </p:cNvSpPr>
            <p:nvPr/>
          </p:nvSpPr>
          <p:spPr bwMode="auto">
            <a:xfrm>
              <a:off x="2717" y="2944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9" name="Rectangle 307"/>
            <p:cNvSpPr>
              <a:spLocks noChangeArrowheads="1"/>
            </p:cNvSpPr>
            <p:nvPr/>
          </p:nvSpPr>
          <p:spPr bwMode="auto">
            <a:xfrm>
              <a:off x="2808" y="3015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20" name="Rectangle 308"/>
            <p:cNvSpPr>
              <a:spLocks noChangeArrowheads="1"/>
            </p:cNvSpPr>
            <p:nvPr/>
          </p:nvSpPr>
          <p:spPr bwMode="auto">
            <a:xfrm>
              <a:off x="2856" y="2944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21" name="Group 311"/>
            <p:cNvGrpSpPr>
              <a:grpSpLocks/>
            </p:cNvGrpSpPr>
            <p:nvPr/>
          </p:nvGrpSpPr>
          <p:grpSpPr bwMode="auto">
            <a:xfrm>
              <a:off x="3376" y="3058"/>
              <a:ext cx="210" cy="126"/>
              <a:chOff x="3376" y="3058"/>
              <a:chExt cx="210" cy="126"/>
            </a:xfrm>
          </p:grpSpPr>
          <p:sp>
            <p:nvSpPr>
              <p:cNvPr id="495" name="Oval 309"/>
              <p:cNvSpPr>
                <a:spLocks noChangeArrowheads="1"/>
              </p:cNvSpPr>
              <p:nvPr/>
            </p:nvSpPr>
            <p:spPr bwMode="auto">
              <a:xfrm>
                <a:off x="3376" y="3058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Oval 310"/>
              <p:cNvSpPr>
                <a:spLocks noChangeArrowheads="1"/>
              </p:cNvSpPr>
              <p:nvPr/>
            </p:nvSpPr>
            <p:spPr bwMode="auto">
              <a:xfrm>
                <a:off x="3376" y="3058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312"/>
            <p:cNvSpPr>
              <a:spLocks noChangeArrowheads="1"/>
            </p:cNvSpPr>
            <p:nvPr/>
          </p:nvSpPr>
          <p:spPr bwMode="auto">
            <a:xfrm>
              <a:off x="3364" y="3055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23" name="Rectangle 313"/>
            <p:cNvSpPr>
              <a:spLocks noChangeArrowheads="1"/>
            </p:cNvSpPr>
            <p:nvPr/>
          </p:nvSpPr>
          <p:spPr bwMode="auto">
            <a:xfrm>
              <a:off x="3455" y="3126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24" name="Rectangle 314"/>
            <p:cNvSpPr>
              <a:spLocks noChangeArrowheads="1"/>
            </p:cNvSpPr>
            <p:nvPr/>
          </p:nvSpPr>
          <p:spPr bwMode="auto">
            <a:xfrm>
              <a:off x="3502" y="3055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25" name="Group 317"/>
            <p:cNvGrpSpPr>
              <a:grpSpLocks/>
            </p:cNvGrpSpPr>
            <p:nvPr/>
          </p:nvGrpSpPr>
          <p:grpSpPr bwMode="auto">
            <a:xfrm>
              <a:off x="4383" y="2939"/>
              <a:ext cx="210" cy="127"/>
              <a:chOff x="4383" y="2939"/>
              <a:chExt cx="210" cy="127"/>
            </a:xfrm>
          </p:grpSpPr>
          <p:sp>
            <p:nvSpPr>
              <p:cNvPr id="493" name="Oval 315"/>
              <p:cNvSpPr>
                <a:spLocks noChangeArrowheads="1"/>
              </p:cNvSpPr>
              <p:nvPr/>
            </p:nvSpPr>
            <p:spPr bwMode="auto">
              <a:xfrm>
                <a:off x="4383" y="2939"/>
                <a:ext cx="210" cy="127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Oval 316"/>
              <p:cNvSpPr>
                <a:spLocks noChangeArrowheads="1"/>
              </p:cNvSpPr>
              <p:nvPr/>
            </p:nvSpPr>
            <p:spPr bwMode="auto">
              <a:xfrm>
                <a:off x="4383" y="2939"/>
                <a:ext cx="210" cy="12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318"/>
            <p:cNvSpPr>
              <a:spLocks noChangeArrowheads="1"/>
            </p:cNvSpPr>
            <p:nvPr/>
          </p:nvSpPr>
          <p:spPr bwMode="auto">
            <a:xfrm>
              <a:off x="4371" y="2936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27" name="Rectangle 319"/>
            <p:cNvSpPr>
              <a:spLocks noChangeArrowheads="1"/>
            </p:cNvSpPr>
            <p:nvPr/>
          </p:nvSpPr>
          <p:spPr bwMode="auto">
            <a:xfrm>
              <a:off x="4462" y="3007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28" name="Rectangle 320"/>
            <p:cNvSpPr>
              <a:spLocks noChangeArrowheads="1"/>
            </p:cNvSpPr>
            <p:nvPr/>
          </p:nvSpPr>
          <p:spPr bwMode="auto">
            <a:xfrm>
              <a:off x="4509" y="2936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29" name="Group 323"/>
            <p:cNvGrpSpPr>
              <a:grpSpLocks/>
            </p:cNvGrpSpPr>
            <p:nvPr/>
          </p:nvGrpSpPr>
          <p:grpSpPr bwMode="auto">
            <a:xfrm>
              <a:off x="3804" y="2689"/>
              <a:ext cx="210" cy="126"/>
              <a:chOff x="3804" y="2689"/>
              <a:chExt cx="210" cy="126"/>
            </a:xfrm>
          </p:grpSpPr>
          <p:sp>
            <p:nvSpPr>
              <p:cNvPr id="491" name="Oval 321"/>
              <p:cNvSpPr>
                <a:spLocks noChangeArrowheads="1"/>
              </p:cNvSpPr>
              <p:nvPr/>
            </p:nvSpPr>
            <p:spPr bwMode="auto">
              <a:xfrm>
                <a:off x="3804" y="2689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Oval 322"/>
              <p:cNvSpPr>
                <a:spLocks noChangeArrowheads="1"/>
              </p:cNvSpPr>
              <p:nvPr/>
            </p:nvSpPr>
            <p:spPr bwMode="auto">
              <a:xfrm>
                <a:off x="3804" y="2689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Rectangle 324"/>
            <p:cNvSpPr>
              <a:spLocks noChangeArrowheads="1"/>
            </p:cNvSpPr>
            <p:nvPr/>
          </p:nvSpPr>
          <p:spPr bwMode="auto">
            <a:xfrm>
              <a:off x="3792" y="2687"/>
              <a:ext cx="10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31" name="Rectangle 325"/>
            <p:cNvSpPr>
              <a:spLocks noChangeArrowheads="1"/>
            </p:cNvSpPr>
            <p:nvPr/>
          </p:nvSpPr>
          <p:spPr bwMode="auto">
            <a:xfrm>
              <a:off x="3883" y="2757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32" name="Rectangle 326"/>
            <p:cNvSpPr>
              <a:spLocks noChangeArrowheads="1"/>
            </p:cNvSpPr>
            <p:nvPr/>
          </p:nvSpPr>
          <p:spPr bwMode="auto">
            <a:xfrm>
              <a:off x="3930" y="2687"/>
              <a:ext cx="10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33" name="Group 329"/>
            <p:cNvGrpSpPr>
              <a:grpSpLocks/>
            </p:cNvGrpSpPr>
            <p:nvPr/>
          </p:nvGrpSpPr>
          <p:grpSpPr bwMode="auto">
            <a:xfrm>
              <a:off x="4172" y="2671"/>
              <a:ext cx="222" cy="214"/>
              <a:chOff x="4172" y="2671"/>
              <a:chExt cx="222" cy="214"/>
            </a:xfrm>
          </p:grpSpPr>
          <p:pic>
            <p:nvPicPr>
              <p:cNvPr id="489" name="Picture 3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72" y="2671"/>
                <a:ext cx="22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0" name="Picture 3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72" y="2671"/>
                <a:ext cx="22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" name="Rectangle 330"/>
            <p:cNvSpPr>
              <a:spLocks noChangeArrowheads="1"/>
            </p:cNvSpPr>
            <p:nvPr/>
          </p:nvSpPr>
          <p:spPr bwMode="auto">
            <a:xfrm>
              <a:off x="4196" y="2710"/>
              <a:ext cx="1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Mg</a:t>
              </a:r>
              <a:endParaRPr lang="en-US"/>
            </a:p>
          </p:txBody>
        </p:sp>
        <p:grpSp>
          <p:nvGrpSpPr>
            <p:cNvPr id="35" name="Group 333"/>
            <p:cNvGrpSpPr>
              <a:grpSpLocks/>
            </p:cNvGrpSpPr>
            <p:nvPr/>
          </p:nvGrpSpPr>
          <p:grpSpPr bwMode="auto">
            <a:xfrm>
              <a:off x="3994" y="2893"/>
              <a:ext cx="270" cy="250"/>
              <a:chOff x="3994" y="2893"/>
              <a:chExt cx="270" cy="250"/>
            </a:xfrm>
          </p:grpSpPr>
          <p:pic>
            <p:nvPicPr>
              <p:cNvPr id="487" name="Picture 33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94" y="2893"/>
                <a:ext cx="2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8" name="Picture 33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94" y="2893"/>
                <a:ext cx="2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Rectangle 334"/>
            <p:cNvSpPr>
              <a:spLocks noChangeArrowheads="1"/>
            </p:cNvSpPr>
            <p:nvPr/>
          </p:nvSpPr>
          <p:spPr bwMode="auto">
            <a:xfrm>
              <a:off x="4069" y="2952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Cl</a:t>
              </a:r>
              <a:endParaRPr lang="en-US"/>
            </a:p>
          </p:txBody>
        </p:sp>
        <p:sp>
          <p:nvSpPr>
            <p:cNvPr id="37" name="Line 335"/>
            <p:cNvSpPr>
              <a:spLocks noChangeShapeType="1"/>
            </p:cNvSpPr>
            <p:nvPr/>
          </p:nvSpPr>
          <p:spPr bwMode="auto">
            <a:xfrm>
              <a:off x="4158" y="2974"/>
              <a:ext cx="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38"/>
            <p:cNvGrpSpPr>
              <a:grpSpLocks/>
            </p:cNvGrpSpPr>
            <p:nvPr/>
          </p:nvGrpSpPr>
          <p:grpSpPr bwMode="auto">
            <a:xfrm>
              <a:off x="4450" y="2532"/>
              <a:ext cx="246" cy="258"/>
              <a:chOff x="4450" y="2532"/>
              <a:chExt cx="246" cy="258"/>
            </a:xfrm>
          </p:grpSpPr>
          <p:pic>
            <p:nvPicPr>
              <p:cNvPr id="485" name="Picture 3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50" y="2532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6" name="Picture 33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50" y="2532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Rectangle 339"/>
            <p:cNvSpPr>
              <a:spLocks noChangeArrowheads="1"/>
            </p:cNvSpPr>
            <p:nvPr/>
          </p:nvSpPr>
          <p:spPr bwMode="auto">
            <a:xfrm>
              <a:off x="4501" y="2595"/>
              <a:ext cx="16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Fe</a:t>
              </a:r>
              <a:endParaRPr lang="en-US"/>
            </a:p>
          </p:txBody>
        </p:sp>
        <p:sp>
          <p:nvSpPr>
            <p:cNvPr id="40" name="Rectangle 340"/>
            <p:cNvSpPr>
              <a:spLocks noChangeArrowheads="1"/>
            </p:cNvSpPr>
            <p:nvPr/>
          </p:nvSpPr>
          <p:spPr bwMode="auto">
            <a:xfrm>
              <a:off x="4584" y="2533"/>
              <a:ext cx="15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grpSp>
          <p:nvGrpSpPr>
            <p:cNvPr id="41" name="Group 343"/>
            <p:cNvGrpSpPr>
              <a:grpSpLocks/>
            </p:cNvGrpSpPr>
            <p:nvPr/>
          </p:nvGrpSpPr>
          <p:grpSpPr bwMode="auto">
            <a:xfrm>
              <a:off x="3007" y="2814"/>
              <a:ext cx="305" cy="305"/>
              <a:chOff x="3007" y="2814"/>
              <a:chExt cx="305" cy="305"/>
            </a:xfrm>
          </p:grpSpPr>
          <p:pic>
            <p:nvPicPr>
              <p:cNvPr id="483" name="Picture 34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07" y="2814"/>
                <a:ext cx="30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4" name="Picture 34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07" y="2814"/>
                <a:ext cx="30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Rectangle 344"/>
            <p:cNvSpPr>
              <a:spLocks noChangeArrowheads="1"/>
            </p:cNvSpPr>
            <p:nvPr/>
          </p:nvSpPr>
          <p:spPr bwMode="auto">
            <a:xfrm>
              <a:off x="2983" y="2901"/>
              <a:ext cx="3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HCO3</a:t>
              </a:r>
              <a:endParaRPr lang="en-US"/>
            </a:p>
          </p:txBody>
        </p:sp>
        <p:sp>
          <p:nvSpPr>
            <p:cNvPr id="43" name="Line 345"/>
            <p:cNvSpPr>
              <a:spLocks noChangeShapeType="1"/>
            </p:cNvSpPr>
            <p:nvPr/>
          </p:nvSpPr>
          <p:spPr bwMode="auto">
            <a:xfrm>
              <a:off x="3224" y="2878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348"/>
            <p:cNvGrpSpPr>
              <a:grpSpLocks/>
            </p:cNvGrpSpPr>
            <p:nvPr/>
          </p:nvGrpSpPr>
          <p:grpSpPr bwMode="auto">
            <a:xfrm>
              <a:off x="3570" y="2873"/>
              <a:ext cx="246" cy="258"/>
              <a:chOff x="3570" y="2873"/>
              <a:chExt cx="246" cy="258"/>
            </a:xfrm>
          </p:grpSpPr>
          <p:pic>
            <p:nvPicPr>
              <p:cNvPr id="481" name="Picture 34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70" y="2873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" name="Picture 34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70" y="2873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" name="Rectangle 349"/>
            <p:cNvSpPr>
              <a:spLocks noChangeArrowheads="1"/>
            </p:cNvSpPr>
            <p:nvPr/>
          </p:nvSpPr>
          <p:spPr bwMode="auto">
            <a:xfrm>
              <a:off x="3613" y="2936"/>
              <a:ext cx="1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Ca</a:t>
              </a:r>
              <a:endParaRPr lang="en-US"/>
            </a:p>
          </p:txBody>
        </p:sp>
        <p:grpSp>
          <p:nvGrpSpPr>
            <p:cNvPr id="46" name="Group 352"/>
            <p:cNvGrpSpPr>
              <a:grpSpLocks/>
            </p:cNvGrpSpPr>
            <p:nvPr/>
          </p:nvGrpSpPr>
          <p:grpSpPr bwMode="auto">
            <a:xfrm>
              <a:off x="3348" y="2437"/>
              <a:ext cx="372" cy="361"/>
              <a:chOff x="3348" y="2437"/>
              <a:chExt cx="372" cy="361"/>
            </a:xfrm>
          </p:grpSpPr>
          <p:pic>
            <p:nvPicPr>
              <p:cNvPr id="479" name="Picture 35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348" y="2437"/>
                <a:ext cx="372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" name="Picture 35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348" y="2437"/>
                <a:ext cx="372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Rectangle 353"/>
            <p:cNvSpPr>
              <a:spLocks noChangeArrowheads="1"/>
            </p:cNvSpPr>
            <p:nvPr/>
          </p:nvSpPr>
          <p:spPr bwMode="auto">
            <a:xfrm>
              <a:off x="3419" y="2552"/>
              <a:ext cx="1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SO</a:t>
              </a:r>
              <a:endParaRPr lang="en-US"/>
            </a:p>
          </p:txBody>
        </p:sp>
        <p:sp>
          <p:nvSpPr>
            <p:cNvPr id="48" name="Rectangle 354"/>
            <p:cNvSpPr>
              <a:spLocks noChangeArrowheads="1"/>
            </p:cNvSpPr>
            <p:nvPr/>
          </p:nvSpPr>
          <p:spPr bwMode="auto">
            <a:xfrm>
              <a:off x="3601" y="2623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Rounded MT Bold" pitchFamily="34" charset="0"/>
                </a:rPr>
                <a:t>4</a:t>
              </a:r>
              <a:endParaRPr lang="en-US"/>
            </a:p>
          </p:txBody>
        </p:sp>
        <p:sp>
          <p:nvSpPr>
            <p:cNvPr id="49" name="Line 355"/>
            <p:cNvSpPr>
              <a:spLocks noChangeShapeType="1"/>
            </p:cNvSpPr>
            <p:nvPr/>
          </p:nvSpPr>
          <p:spPr bwMode="auto">
            <a:xfrm>
              <a:off x="3596" y="2510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56"/>
            <p:cNvSpPr>
              <a:spLocks noChangeShapeType="1"/>
            </p:cNvSpPr>
            <p:nvPr/>
          </p:nvSpPr>
          <p:spPr bwMode="auto">
            <a:xfrm>
              <a:off x="3597" y="2543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357"/>
            <p:cNvSpPr>
              <a:spLocks noChangeArrowheads="1"/>
            </p:cNvSpPr>
            <p:nvPr/>
          </p:nvSpPr>
          <p:spPr bwMode="auto">
            <a:xfrm>
              <a:off x="3689" y="2865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sp>
          <p:nvSpPr>
            <p:cNvPr id="52" name="Rectangle 358"/>
            <p:cNvSpPr>
              <a:spLocks noChangeArrowheads="1"/>
            </p:cNvSpPr>
            <p:nvPr/>
          </p:nvSpPr>
          <p:spPr bwMode="auto">
            <a:xfrm>
              <a:off x="4275" y="2659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grpSp>
          <p:nvGrpSpPr>
            <p:cNvPr id="53" name="Group 361"/>
            <p:cNvGrpSpPr>
              <a:grpSpLocks/>
            </p:cNvGrpSpPr>
            <p:nvPr/>
          </p:nvGrpSpPr>
          <p:grpSpPr bwMode="auto">
            <a:xfrm>
              <a:off x="2961" y="3756"/>
              <a:ext cx="1392" cy="332"/>
              <a:chOff x="2961" y="3756"/>
              <a:chExt cx="1392" cy="332"/>
            </a:xfrm>
          </p:grpSpPr>
          <p:sp>
            <p:nvSpPr>
              <p:cNvPr id="477" name="Freeform 359"/>
              <p:cNvSpPr>
                <a:spLocks/>
              </p:cNvSpPr>
              <p:nvPr/>
            </p:nvSpPr>
            <p:spPr bwMode="auto">
              <a:xfrm>
                <a:off x="2961" y="3756"/>
                <a:ext cx="1392" cy="332"/>
              </a:xfrm>
              <a:custGeom>
                <a:avLst/>
                <a:gdLst>
                  <a:gd name="T0" fmla="*/ 1392 w 1392"/>
                  <a:gd name="T1" fmla="*/ 203 h 332"/>
                  <a:gd name="T2" fmla="*/ 1016 w 1392"/>
                  <a:gd name="T3" fmla="*/ 203 h 332"/>
                  <a:gd name="T4" fmla="*/ 1016 w 1392"/>
                  <a:gd name="T5" fmla="*/ 0 h 332"/>
                  <a:gd name="T6" fmla="*/ 696 w 1392"/>
                  <a:gd name="T7" fmla="*/ 59 h 332"/>
                  <a:gd name="T8" fmla="*/ 376 w 1392"/>
                  <a:gd name="T9" fmla="*/ 0 h 332"/>
                  <a:gd name="T10" fmla="*/ 376 w 1392"/>
                  <a:gd name="T11" fmla="*/ 203 h 332"/>
                  <a:gd name="T12" fmla="*/ 0 w 1392"/>
                  <a:gd name="T13" fmla="*/ 203 h 332"/>
                  <a:gd name="T14" fmla="*/ 696 w 1392"/>
                  <a:gd name="T15" fmla="*/ 332 h 332"/>
                  <a:gd name="T16" fmla="*/ 1392 w 1392"/>
                  <a:gd name="T17" fmla="*/ 203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2"/>
                  <a:gd name="T28" fmla="*/ 0 h 332"/>
                  <a:gd name="T29" fmla="*/ 1392 w 1392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2" h="332">
                    <a:moveTo>
                      <a:pt x="1392" y="203"/>
                    </a:moveTo>
                    <a:lnTo>
                      <a:pt x="1016" y="203"/>
                    </a:lnTo>
                    <a:lnTo>
                      <a:pt x="1016" y="0"/>
                    </a:lnTo>
                    <a:lnTo>
                      <a:pt x="696" y="59"/>
                    </a:lnTo>
                    <a:lnTo>
                      <a:pt x="376" y="0"/>
                    </a:lnTo>
                    <a:lnTo>
                      <a:pt x="376" y="203"/>
                    </a:lnTo>
                    <a:lnTo>
                      <a:pt x="0" y="203"/>
                    </a:lnTo>
                    <a:lnTo>
                      <a:pt x="696" y="332"/>
                    </a:lnTo>
                    <a:lnTo>
                      <a:pt x="1392" y="20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60"/>
              <p:cNvSpPr>
                <a:spLocks/>
              </p:cNvSpPr>
              <p:nvPr/>
            </p:nvSpPr>
            <p:spPr bwMode="auto">
              <a:xfrm>
                <a:off x="2961" y="3756"/>
                <a:ext cx="1392" cy="332"/>
              </a:xfrm>
              <a:custGeom>
                <a:avLst/>
                <a:gdLst>
                  <a:gd name="T0" fmla="*/ 1392 w 1392"/>
                  <a:gd name="T1" fmla="*/ 203 h 332"/>
                  <a:gd name="T2" fmla="*/ 1016 w 1392"/>
                  <a:gd name="T3" fmla="*/ 203 h 332"/>
                  <a:gd name="T4" fmla="*/ 1016 w 1392"/>
                  <a:gd name="T5" fmla="*/ 0 h 332"/>
                  <a:gd name="T6" fmla="*/ 696 w 1392"/>
                  <a:gd name="T7" fmla="*/ 59 h 332"/>
                  <a:gd name="T8" fmla="*/ 376 w 1392"/>
                  <a:gd name="T9" fmla="*/ 0 h 332"/>
                  <a:gd name="T10" fmla="*/ 376 w 1392"/>
                  <a:gd name="T11" fmla="*/ 203 h 332"/>
                  <a:gd name="T12" fmla="*/ 0 w 1392"/>
                  <a:gd name="T13" fmla="*/ 203 h 332"/>
                  <a:gd name="T14" fmla="*/ 696 w 1392"/>
                  <a:gd name="T15" fmla="*/ 332 h 332"/>
                  <a:gd name="T16" fmla="*/ 1392 w 1392"/>
                  <a:gd name="T17" fmla="*/ 203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2"/>
                  <a:gd name="T28" fmla="*/ 0 h 332"/>
                  <a:gd name="T29" fmla="*/ 1392 w 1392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2" h="332">
                    <a:moveTo>
                      <a:pt x="1392" y="203"/>
                    </a:moveTo>
                    <a:lnTo>
                      <a:pt x="1016" y="203"/>
                    </a:lnTo>
                    <a:lnTo>
                      <a:pt x="1016" y="0"/>
                    </a:lnTo>
                    <a:lnTo>
                      <a:pt x="696" y="59"/>
                    </a:lnTo>
                    <a:lnTo>
                      <a:pt x="376" y="0"/>
                    </a:lnTo>
                    <a:lnTo>
                      <a:pt x="376" y="203"/>
                    </a:lnTo>
                    <a:lnTo>
                      <a:pt x="0" y="203"/>
                    </a:lnTo>
                    <a:lnTo>
                      <a:pt x="696" y="332"/>
                    </a:lnTo>
                    <a:lnTo>
                      <a:pt x="1392" y="2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407"/>
            <p:cNvGrpSpPr>
              <a:grpSpLocks/>
            </p:cNvGrpSpPr>
            <p:nvPr/>
          </p:nvGrpSpPr>
          <p:grpSpPr bwMode="auto">
            <a:xfrm>
              <a:off x="2638" y="3085"/>
              <a:ext cx="1920" cy="749"/>
              <a:chOff x="2638" y="3085"/>
              <a:chExt cx="1920" cy="749"/>
            </a:xfrm>
          </p:grpSpPr>
          <p:grpSp>
            <p:nvGrpSpPr>
              <p:cNvPr id="432" name="Group 364"/>
              <p:cNvGrpSpPr>
                <a:grpSpLocks/>
              </p:cNvGrpSpPr>
              <p:nvPr/>
            </p:nvGrpSpPr>
            <p:grpSpPr bwMode="auto">
              <a:xfrm>
                <a:off x="2650" y="3559"/>
                <a:ext cx="210" cy="123"/>
                <a:chOff x="2650" y="3559"/>
                <a:chExt cx="210" cy="123"/>
              </a:xfrm>
            </p:grpSpPr>
            <p:sp>
              <p:nvSpPr>
                <p:cNvPr id="475" name="Oval 362"/>
                <p:cNvSpPr>
                  <a:spLocks noChangeArrowheads="1"/>
                </p:cNvSpPr>
                <p:nvPr/>
              </p:nvSpPr>
              <p:spPr bwMode="auto">
                <a:xfrm>
                  <a:off x="2650" y="3559"/>
                  <a:ext cx="210" cy="123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363"/>
                <p:cNvSpPr>
                  <a:spLocks noChangeArrowheads="1"/>
                </p:cNvSpPr>
                <p:nvPr/>
              </p:nvSpPr>
              <p:spPr bwMode="auto">
                <a:xfrm>
                  <a:off x="2650" y="3559"/>
                  <a:ext cx="210" cy="123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" name="Rectangle 365"/>
              <p:cNvSpPr>
                <a:spLocks noChangeArrowheads="1"/>
              </p:cNvSpPr>
              <p:nvPr/>
            </p:nvSpPr>
            <p:spPr bwMode="auto">
              <a:xfrm>
                <a:off x="2638" y="3555"/>
                <a:ext cx="10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34" name="Rectangle 366"/>
              <p:cNvSpPr>
                <a:spLocks noChangeArrowheads="1"/>
              </p:cNvSpPr>
              <p:nvPr/>
            </p:nvSpPr>
            <p:spPr bwMode="auto">
              <a:xfrm>
                <a:off x="2729" y="3626"/>
                <a:ext cx="5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35" name="Rectangle 367"/>
              <p:cNvSpPr>
                <a:spLocks noChangeArrowheads="1"/>
              </p:cNvSpPr>
              <p:nvPr/>
            </p:nvSpPr>
            <p:spPr bwMode="auto">
              <a:xfrm>
                <a:off x="2777" y="3555"/>
                <a:ext cx="10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36" name="Group 370"/>
              <p:cNvGrpSpPr>
                <a:grpSpLocks/>
              </p:cNvGrpSpPr>
              <p:nvPr/>
            </p:nvGrpSpPr>
            <p:grpSpPr bwMode="auto">
              <a:xfrm>
                <a:off x="3306" y="3654"/>
                <a:ext cx="210" cy="124"/>
                <a:chOff x="3306" y="3654"/>
                <a:chExt cx="210" cy="124"/>
              </a:xfrm>
            </p:grpSpPr>
            <p:sp>
              <p:nvSpPr>
                <p:cNvPr id="473" name="Oval 368"/>
                <p:cNvSpPr>
                  <a:spLocks noChangeArrowheads="1"/>
                </p:cNvSpPr>
                <p:nvPr/>
              </p:nvSpPr>
              <p:spPr bwMode="auto">
                <a:xfrm>
                  <a:off x="3306" y="3654"/>
                  <a:ext cx="210" cy="124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Oval 369"/>
                <p:cNvSpPr>
                  <a:spLocks noChangeArrowheads="1"/>
                </p:cNvSpPr>
                <p:nvPr/>
              </p:nvSpPr>
              <p:spPr bwMode="auto">
                <a:xfrm>
                  <a:off x="3306" y="3654"/>
                  <a:ext cx="210" cy="124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" name="Rectangle 371"/>
              <p:cNvSpPr>
                <a:spLocks noChangeArrowheads="1"/>
              </p:cNvSpPr>
              <p:nvPr/>
            </p:nvSpPr>
            <p:spPr bwMode="auto">
              <a:xfrm>
                <a:off x="3296" y="3650"/>
                <a:ext cx="10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38" name="Rectangle 372"/>
              <p:cNvSpPr>
                <a:spLocks noChangeArrowheads="1"/>
              </p:cNvSpPr>
              <p:nvPr/>
            </p:nvSpPr>
            <p:spPr bwMode="auto">
              <a:xfrm>
                <a:off x="3387" y="3722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39" name="Rectangle 373"/>
              <p:cNvSpPr>
                <a:spLocks noChangeArrowheads="1"/>
              </p:cNvSpPr>
              <p:nvPr/>
            </p:nvSpPr>
            <p:spPr bwMode="auto">
              <a:xfrm>
                <a:off x="3435" y="3650"/>
                <a:ext cx="10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40" name="Group 376"/>
              <p:cNvGrpSpPr>
                <a:grpSpLocks/>
              </p:cNvGrpSpPr>
              <p:nvPr/>
            </p:nvGrpSpPr>
            <p:grpSpPr bwMode="auto">
              <a:xfrm>
                <a:off x="3743" y="3540"/>
                <a:ext cx="209" cy="123"/>
                <a:chOff x="3743" y="3540"/>
                <a:chExt cx="209" cy="123"/>
              </a:xfrm>
            </p:grpSpPr>
            <p:sp>
              <p:nvSpPr>
                <p:cNvPr id="471" name="Oval 374"/>
                <p:cNvSpPr>
                  <a:spLocks noChangeArrowheads="1"/>
                </p:cNvSpPr>
                <p:nvPr/>
              </p:nvSpPr>
              <p:spPr bwMode="auto">
                <a:xfrm>
                  <a:off x="3743" y="3540"/>
                  <a:ext cx="209" cy="123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Oval 375"/>
                <p:cNvSpPr>
                  <a:spLocks noChangeArrowheads="1"/>
                </p:cNvSpPr>
                <p:nvPr/>
              </p:nvSpPr>
              <p:spPr bwMode="auto">
                <a:xfrm>
                  <a:off x="3743" y="3540"/>
                  <a:ext cx="209" cy="123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" name="Rectangle 377"/>
              <p:cNvSpPr>
                <a:spLocks noChangeArrowheads="1"/>
              </p:cNvSpPr>
              <p:nvPr/>
            </p:nvSpPr>
            <p:spPr bwMode="auto">
              <a:xfrm>
                <a:off x="3732" y="3539"/>
                <a:ext cx="1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42" name="Rectangle 378"/>
              <p:cNvSpPr>
                <a:spLocks noChangeArrowheads="1"/>
              </p:cNvSpPr>
              <p:nvPr/>
            </p:nvSpPr>
            <p:spPr bwMode="auto">
              <a:xfrm>
                <a:off x="3823" y="3610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43" name="Rectangle 379"/>
              <p:cNvSpPr>
                <a:spLocks noChangeArrowheads="1"/>
              </p:cNvSpPr>
              <p:nvPr/>
            </p:nvSpPr>
            <p:spPr bwMode="auto">
              <a:xfrm>
                <a:off x="3870" y="3539"/>
                <a:ext cx="10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44" name="Group 382"/>
              <p:cNvGrpSpPr>
                <a:grpSpLocks/>
              </p:cNvGrpSpPr>
              <p:nvPr/>
            </p:nvGrpSpPr>
            <p:grpSpPr bwMode="auto">
              <a:xfrm>
                <a:off x="2814" y="3239"/>
                <a:ext cx="211" cy="124"/>
                <a:chOff x="2814" y="3239"/>
                <a:chExt cx="211" cy="124"/>
              </a:xfrm>
            </p:grpSpPr>
            <p:sp>
              <p:nvSpPr>
                <p:cNvPr id="469" name="Oval 380"/>
                <p:cNvSpPr>
                  <a:spLocks noChangeArrowheads="1"/>
                </p:cNvSpPr>
                <p:nvPr/>
              </p:nvSpPr>
              <p:spPr bwMode="auto">
                <a:xfrm>
                  <a:off x="2814" y="3239"/>
                  <a:ext cx="211" cy="124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Oval 381"/>
                <p:cNvSpPr>
                  <a:spLocks noChangeArrowheads="1"/>
                </p:cNvSpPr>
                <p:nvPr/>
              </p:nvSpPr>
              <p:spPr bwMode="auto">
                <a:xfrm>
                  <a:off x="2814" y="3239"/>
                  <a:ext cx="211" cy="124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" name="Rectangle 383"/>
              <p:cNvSpPr>
                <a:spLocks noChangeArrowheads="1"/>
              </p:cNvSpPr>
              <p:nvPr/>
            </p:nvSpPr>
            <p:spPr bwMode="auto">
              <a:xfrm>
                <a:off x="2805" y="3238"/>
                <a:ext cx="10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46" name="Rectangle 384"/>
              <p:cNvSpPr>
                <a:spLocks noChangeArrowheads="1"/>
              </p:cNvSpPr>
              <p:nvPr/>
            </p:nvSpPr>
            <p:spPr bwMode="auto">
              <a:xfrm>
                <a:off x="2895" y="3308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47" name="Rectangle 385"/>
              <p:cNvSpPr>
                <a:spLocks noChangeArrowheads="1"/>
              </p:cNvSpPr>
              <p:nvPr/>
            </p:nvSpPr>
            <p:spPr bwMode="auto">
              <a:xfrm>
                <a:off x="2943" y="3238"/>
                <a:ext cx="10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48" name="Group 388"/>
              <p:cNvGrpSpPr>
                <a:grpSpLocks/>
              </p:cNvGrpSpPr>
              <p:nvPr/>
            </p:nvGrpSpPr>
            <p:grpSpPr bwMode="auto">
              <a:xfrm>
                <a:off x="3401" y="3293"/>
                <a:ext cx="210" cy="124"/>
                <a:chOff x="3401" y="3293"/>
                <a:chExt cx="210" cy="124"/>
              </a:xfrm>
            </p:grpSpPr>
            <p:sp>
              <p:nvSpPr>
                <p:cNvPr id="467" name="Oval 386"/>
                <p:cNvSpPr>
                  <a:spLocks noChangeArrowheads="1"/>
                </p:cNvSpPr>
                <p:nvPr/>
              </p:nvSpPr>
              <p:spPr bwMode="auto">
                <a:xfrm>
                  <a:off x="3401" y="3293"/>
                  <a:ext cx="210" cy="124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Oval 387"/>
                <p:cNvSpPr>
                  <a:spLocks noChangeArrowheads="1"/>
                </p:cNvSpPr>
                <p:nvPr/>
              </p:nvSpPr>
              <p:spPr bwMode="auto">
                <a:xfrm>
                  <a:off x="3401" y="3293"/>
                  <a:ext cx="210" cy="124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9" name="Rectangle 389"/>
              <p:cNvSpPr>
                <a:spLocks noChangeArrowheads="1"/>
              </p:cNvSpPr>
              <p:nvPr/>
            </p:nvSpPr>
            <p:spPr bwMode="auto">
              <a:xfrm>
                <a:off x="3391" y="3289"/>
                <a:ext cx="10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50" name="Rectangle 390"/>
              <p:cNvSpPr>
                <a:spLocks noChangeArrowheads="1"/>
              </p:cNvSpPr>
              <p:nvPr/>
            </p:nvSpPr>
            <p:spPr bwMode="auto">
              <a:xfrm>
                <a:off x="3482" y="3361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51" name="Rectangle 391"/>
              <p:cNvSpPr>
                <a:spLocks noChangeArrowheads="1"/>
              </p:cNvSpPr>
              <p:nvPr/>
            </p:nvSpPr>
            <p:spPr bwMode="auto">
              <a:xfrm>
                <a:off x="3530" y="3289"/>
                <a:ext cx="10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52" name="Group 394"/>
              <p:cNvGrpSpPr>
                <a:grpSpLocks/>
              </p:cNvGrpSpPr>
              <p:nvPr/>
            </p:nvGrpSpPr>
            <p:grpSpPr bwMode="auto">
              <a:xfrm>
                <a:off x="4179" y="3228"/>
                <a:ext cx="210" cy="123"/>
                <a:chOff x="4179" y="3228"/>
                <a:chExt cx="210" cy="123"/>
              </a:xfrm>
            </p:grpSpPr>
            <p:sp>
              <p:nvSpPr>
                <p:cNvPr id="465" name="Oval 392"/>
                <p:cNvSpPr>
                  <a:spLocks noChangeArrowheads="1"/>
                </p:cNvSpPr>
                <p:nvPr/>
              </p:nvSpPr>
              <p:spPr bwMode="auto">
                <a:xfrm>
                  <a:off x="4179" y="3228"/>
                  <a:ext cx="210" cy="123"/>
                </a:xfrm>
                <a:prstGeom prst="ellipse">
                  <a:avLst/>
                </a:prstGeom>
                <a:solidFill>
                  <a:srgbClr val="33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Oval 393"/>
                <p:cNvSpPr>
                  <a:spLocks noChangeArrowheads="1"/>
                </p:cNvSpPr>
                <p:nvPr/>
              </p:nvSpPr>
              <p:spPr bwMode="auto">
                <a:xfrm>
                  <a:off x="4179" y="3228"/>
                  <a:ext cx="210" cy="123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3" name="Rectangle 395"/>
              <p:cNvSpPr>
                <a:spLocks noChangeArrowheads="1"/>
              </p:cNvSpPr>
              <p:nvPr/>
            </p:nvSpPr>
            <p:spPr bwMode="auto">
              <a:xfrm>
                <a:off x="4168" y="3226"/>
                <a:ext cx="1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H</a:t>
                </a:r>
                <a:endParaRPr lang="en-US"/>
              </a:p>
            </p:txBody>
          </p:sp>
          <p:sp>
            <p:nvSpPr>
              <p:cNvPr id="454" name="Rectangle 396"/>
              <p:cNvSpPr>
                <a:spLocks noChangeArrowheads="1"/>
              </p:cNvSpPr>
              <p:nvPr/>
            </p:nvSpPr>
            <p:spPr bwMode="auto">
              <a:xfrm>
                <a:off x="4260" y="3296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FF"/>
                    </a:solidFill>
                    <a:latin typeface="Arial Rounded MT Bold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455" name="Rectangle 397"/>
              <p:cNvSpPr>
                <a:spLocks noChangeArrowheads="1"/>
              </p:cNvSpPr>
              <p:nvPr/>
            </p:nvSpPr>
            <p:spPr bwMode="auto">
              <a:xfrm>
                <a:off x="4307" y="3226"/>
                <a:ext cx="10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 Rounded MT Bold" pitchFamily="34" charset="0"/>
                  </a:rPr>
                  <a:t>O</a:t>
                </a:r>
                <a:endParaRPr lang="en-US"/>
              </a:p>
            </p:txBody>
          </p:sp>
          <p:grpSp>
            <p:nvGrpSpPr>
              <p:cNvPr id="456" name="Group 400"/>
              <p:cNvGrpSpPr>
                <a:grpSpLocks/>
              </p:cNvGrpSpPr>
              <p:nvPr/>
            </p:nvGrpSpPr>
            <p:grpSpPr bwMode="auto">
              <a:xfrm>
                <a:off x="2958" y="3099"/>
                <a:ext cx="269" cy="233"/>
                <a:chOff x="2958" y="3099"/>
                <a:chExt cx="269" cy="233"/>
              </a:xfrm>
            </p:grpSpPr>
            <p:sp>
              <p:nvSpPr>
                <p:cNvPr id="463" name="Freeform 398"/>
                <p:cNvSpPr>
                  <a:spLocks/>
                </p:cNvSpPr>
                <p:nvPr/>
              </p:nvSpPr>
              <p:spPr bwMode="auto">
                <a:xfrm>
                  <a:off x="2958" y="3099"/>
                  <a:ext cx="269" cy="233"/>
                </a:xfrm>
                <a:custGeom>
                  <a:avLst/>
                  <a:gdLst>
                    <a:gd name="T0" fmla="*/ 0 w 1088"/>
                    <a:gd name="T1" fmla="*/ 0 h 939"/>
                    <a:gd name="T2" fmla="*/ 0 w 1088"/>
                    <a:gd name="T3" fmla="*/ 0 h 939"/>
                    <a:gd name="T4" fmla="*/ 0 w 1088"/>
                    <a:gd name="T5" fmla="*/ 0 h 939"/>
                    <a:gd name="T6" fmla="*/ 0 w 1088"/>
                    <a:gd name="T7" fmla="*/ 0 h 939"/>
                    <a:gd name="T8" fmla="*/ 0 w 1088"/>
                    <a:gd name="T9" fmla="*/ 0 h 939"/>
                    <a:gd name="T10" fmla="*/ 0 w 1088"/>
                    <a:gd name="T11" fmla="*/ 0 h 939"/>
                    <a:gd name="T12" fmla="*/ 0 w 1088"/>
                    <a:gd name="T13" fmla="*/ 0 h 939"/>
                    <a:gd name="T14" fmla="*/ 0 w 1088"/>
                    <a:gd name="T15" fmla="*/ 0 h 939"/>
                    <a:gd name="T16" fmla="*/ 0 w 1088"/>
                    <a:gd name="T17" fmla="*/ 0 h 939"/>
                    <a:gd name="T18" fmla="*/ 0 w 1088"/>
                    <a:gd name="T19" fmla="*/ 0 h 939"/>
                    <a:gd name="T20" fmla="*/ 0 w 1088"/>
                    <a:gd name="T21" fmla="*/ 0 h 939"/>
                    <a:gd name="T22" fmla="*/ 0 w 1088"/>
                    <a:gd name="T23" fmla="*/ 0 h 9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88"/>
                    <a:gd name="T37" fmla="*/ 0 h 939"/>
                    <a:gd name="T38" fmla="*/ 1088 w 1088"/>
                    <a:gd name="T39" fmla="*/ 939 h 9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88" h="939">
                      <a:moveTo>
                        <a:pt x="782" y="939"/>
                      </a:moveTo>
                      <a:lnTo>
                        <a:pt x="1088" y="689"/>
                      </a:lnTo>
                      <a:lnTo>
                        <a:pt x="882" y="689"/>
                      </a:lnTo>
                      <a:lnTo>
                        <a:pt x="882" y="541"/>
                      </a:lnTo>
                      <a:cubicBezTo>
                        <a:pt x="882" y="242"/>
                        <a:pt x="700" y="0"/>
                        <a:pt x="476" y="0"/>
                      </a:cubicBezTo>
                      <a:lnTo>
                        <a:pt x="0" y="0"/>
                      </a:lnTo>
                      <a:lnTo>
                        <a:pt x="0" y="178"/>
                      </a:lnTo>
                      <a:lnTo>
                        <a:pt x="476" y="178"/>
                      </a:lnTo>
                      <a:cubicBezTo>
                        <a:pt x="589" y="178"/>
                        <a:pt x="681" y="340"/>
                        <a:pt x="681" y="541"/>
                      </a:cubicBezTo>
                      <a:lnTo>
                        <a:pt x="681" y="689"/>
                      </a:lnTo>
                      <a:lnTo>
                        <a:pt x="476" y="689"/>
                      </a:lnTo>
                      <a:lnTo>
                        <a:pt x="782" y="939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399"/>
                <p:cNvSpPr>
                  <a:spLocks/>
                </p:cNvSpPr>
                <p:nvPr/>
              </p:nvSpPr>
              <p:spPr bwMode="auto">
                <a:xfrm>
                  <a:off x="2958" y="3099"/>
                  <a:ext cx="269" cy="233"/>
                </a:xfrm>
                <a:custGeom>
                  <a:avLst/>
                  <a:gdLst>
                    <a:gd name="T0" fmla="*/ 0 w 1088"/>
                    <a:gd name="T1" fmla="*/ 0 h 939"/>
                    <a:gd name="T2" fmla="*/ 0 w 1088"/>
                    <a:gd name="T3" fmla="*/ 0 h 939"/>
                    <a:gd name="T4" fmla="*/ 0 w 1088"/>
                    <a:gd name="T5" fmla="*/ 0 h 939"/>
                    <a:gd name="T6" fmla="*/ 0 w 1088"/>
                    <a:gd name="T7" fmla="*/ 0 h 939"/>
                    <a:gd name="T8" fmla="*/ 0 w 1088"/>
                    <a:gd name="T9" fmla="*/ 0 h 939"/>
                    <a:gd name="T10" fmla="*/ 0 w 1088"/>
                    <a:gd name="T11" fmla="*/ 0 h 939"/>
                    <a:gd name="T12" fmla="*/ 0 w 1088"/>
                    <a:gd name="T13" fmla="*/ 0 h 939"/>
                    <a:gd name="T14" fmla="*/ 0 w 1088"/>
                    <a:gd name="T15" fmla="*/ 0 h 939"/>
                    <a:gd name="T16" fmla="*/ 0 w 1088"/>
                    <a:gd name="T17" fmla="*/ 0 h 939"/>
                    <a:gd name="T18" fmla="*/ 0 w 1088"/>
                    <a:gd name="T19" fmla="*/ 0 h 939"/>
                    <a:gd name="T20" fmla="*/ 0 w 1088"/>
                    <a:gd name="T21" fmla="*/ 0 h 939"/>
                    <a:gd name="T22" fmla="*/ 0 w 1088"/>
                    <a:gd name="T23" fmla="*/ 0 h 9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88"/>
                    <a:gd name="T37" fmla="*/ 0 h 939"/>
                    <a:gd name="T38" fmla="*/ 1088 w 1088"/>
                    <a:gd name="T39" fmla="*/ 939 h 9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88" h="939">
                      <a:moveTo>
                        <a:pt x="782" y="939"/>
                      </a:moveTo>
                      <a:lnTo>
                        <a:pt x="1088" y="689"/>
                      </a:lnTo>
                      <a:lnTo>
                        <a:pt x="882" y="689"/>
                      </a:lnTo>
                      <a:lnTo>
                        <a:pt x="882" y="541"/>
                      </a:lnTo>
                      <a:cubicBezTo>
                        <a:pt x="882" y="242"/>
                        <a:pt x="700" y="0"/>
                        <a:pt x="476" y="0"/>
                      </a:cubicBezTo>
                      <a:lnTo>
                        <a:pt x="0" y="0"/>
                      </a:lnTo>
                      <a:lnTo>
                        <a:pt x="0" y="178"/>
                      </a:lnTo>
                      <a:lnTo>
                        <a:pt x="476" y="178"/>
                      </a:lnTo>
                      <a:cubicBezTo>
                        <a:pt x="589" y="178"/>
                        <a:pt x="681" y="340"/>
                        <a:pt x="681" y="541"/>
                      </a:cubicBezTo>
                      <a:lnTo>
                        <a:pt x="681" y="689"/>
                      </a:lnTo>
                      <a:lnTo>
                        <a:pt x="476" y="689"/>
                      </a:lnTo>
                      <a:lnTo>
                        <a:pt x="782" y="93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7" name="Group 403"/>
              <p:cNvGrpSpPr>
                <a:grpSpLocks/>
              </p:cNvGrpSpPr>
              <p:nvPr/>
            </p:nvGrpSpPr>
            <p:grpSpPr bwMode="auto">
              <a:xfrm>
                <a:off x="3679" y="3100"/>
                <a:ext cx="271" cy="233"/>
                <a:chOff x="3679" y="3100"/>
                <a:chExt cx="271" cy="233"/>
              </a:xfrm>
            </p:grpSpPr>
            <p:sp>
              <p:nvSpPr>
                <p:cNvPr id="461" name="Freeform 401"/>
                <p:cNvSpPr>
                  <a:spLocks/>
                </p:cNvSpPr>
                <p:nvPr/>
              </p:nvSpPr>
              <p:spPr bwMode="auto">
                <a:xfrm>
                  <a:off x="3679" y="3100"/>
                  <a:ext cx="271" cy="233"/>
                </a:xfrm>
                <a:custGeom>
                  <a:avLst/>
                  <a:gdLst>
                    <a:gd name="T0" fmla="*/ 0 w 1091"/>
                    <a:gd name="T1" fmla="*/ 0 h 938"/>
                    <a:gd name="T2" fmla="*/ 0 w 1091"/>
                    <a:gd name="T3" fmla="*/ 0 h 938"/>
                    <a:gd name="T4" fmla="*/ 0 w 1091"/>
                    <a:gd name="T5" fmla="*/ 0 h 938"/>
                    <a:gd name="T6" fmla="*/ 0 w 1091"/>
                    <a:gd name="T7" fmla="*/ 0 h 938"/>
                    <a:gd name="T8" fmla="*/ 0 w 1091"/>
                    <a:gd name="T9" fmla="*/ 0 h 938"/>
                    <a:gd name="T10" fmla="*/ 0 w 1091"/>
                    <a:gd name="T11" fmla="*/ 0 h 938"/>
                    <a:gd name="T12" fmla="*/ 0 w 1091"/>
                    <a:gd name="T13" fmla="*/ 0 h 938"/>
                    <a:gd name="T14" fmla="*/ 0 w 1091"/>
                    <a:gd name="T15" fmla="*/ 0 h 938"/>
                    <a:gd name="T16" fmla="*/ 0 w 1091"/>
                    <a:gd name="T17" fmla="*/ 0 h 938"/>
                    <a:gd name="T18" fmla="*/ 0 w 1091"/>
                    <a:gd name="T19" fmla="*/ 0 h 938"/>
                    <a:gd name="T20" fmla="*/ 0 w 1091"/>
                    <a:gd name="T21" fmla="*/ 0 h 938"/>
                    <a:gd name="T22" fmla="*/ 0 w 1091"/>
                    <a:gd name="T23" fmla="*/ 0 h 9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91"/>
                    <a:gd name="T37" fmla="*/ 0 h 938"/>
                    <a:gd name="T38" fmla="*/ 1091 w 1091"/>
                    <a:gd name="T39" fmla="*/ 938 h 9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91" h="938">
                      <a:moveTo>
                        <a:pt x="784" y="938"/>
                      </a:moveTo>
                      <a:lnTo>
                        <a:pt x="1091" y="689"/>
                      </a:lnTo>
                      <a:lnTo>
                        <a:pt x="885" y="689"/>
                      </a:lnTo>
                      <a:lnTo>
                        <a:pt x="885" y="540"/>
                      </a:lnTo>
                      <a:cubicBezTo>
                        <a:pt x="885" y="242"/>
                        <a:pt x="702" y="0"/>
                        <a:pt x="477" y="0"/>
                      </a:cubicBezTo>
                      <a:lnTo>
                        <a:pt x="0" y="0"/>
                      </a:lnTo>
                      <a:lnTo>
                        <a:pt x="0" y="177"/>
                      </a:lnTo>
                      <a:lnTo>
                        <a:pt x="477" y="177"/>
                      </a:lnTo>
                      <a:cubicBezTo>
                        <a:pt x="591" y="177"/>
                        <a:pt x="683" y="339"/>
                        <a:pt x="683" y="540"/>
                      </a:cubicBezTo>
                      <a:lnTo>
                        <a:pt x="683" y="689"/>
                      </a:lnTo>
                      <a:lnTo>
                        <a:pt x="477" y="689"/>
                      </a:lnTo>
                      <a:lnTo>
                        <a:pt x="784" y="938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402"/>
                <p:cNvSpPr>
                  <a:spLocks/>
                </p:cNvSpPr>
                <p:nvPr/>
              </p:nvSpPr>
              <p:spPr bwMode="auto">
                <a:xfrm>
                  <a:off x="3679" y="3100"/>
                  <a:ext cx="271" cy="233"/>
                </a:xfrm>
                <a:custGeom>
                  <a:avLst/>
                  <a:gdLst>
                    <a:gd name="T0" fmla="*/ 0 w 1091"/>
                    <a:gd name="T1" fmla="*/ 0 h 938"/>
                    <a:gd name="T2" fmla="*/ 0 w 1091"/>
                    <a:gd name="T3" fmla="*/ 0 h 938"/>
                    <a:gd name="T4" fmla="*/ 0 w 1091"/>
                    <a:gd name="T5" fmla="*/ 0 h 938"/>
                    <a:gd name="T6" fmla="*/ 0 w 1091"/>
                    <a:gd name="T7" fmla="*/ 0 h 938"/>
                    <a:gd name="T8" fmla="*/ 0 w 1091"/>
                    <a:gd name="T9" fmla="*/ 0 h 938"/>
                    <a:gd name="T10" fmla="*/ 0 w 1091"/>
                    <a:gd name="T11" fmla="*/ 0 h 938"/>
                    <a:gd name="T12" fmla="*/ 0 w 1091"/>
                    <a:gd name="T13" fmla="*/ 0 h 938"/>
                    <a:gd name="T14" fmla="*/ 0 w 1091"/>
                    <a:gd name="T15" fmla="*/ 0 h 938"/>
                    <a:gd name="T16" fmla="*/ 0 w 1091"/>
                    <a:gd name="T17" fmla="*/ 0 h 938"/>
                    <a:gd name="T18" fmla="*/ 0 w 1091"/>
                    <a:gd name="T19" fmla="*/ 0 h 938"/>
                    <a:gd name="T20" fmla="*/ 0 w 1091"/>
                    <a:gd name="T21" fmla="*/ 0 h 938"/>
                    <a:gd name="T22" fmla="*/ 0 w 1091"/>
                    <a:gd name="T23" fmla="*/ 0 h 9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91"/>
                    <a:gd name="T37" fmla="*/ 0 h 938"/>
                    <a:gd name="T38" fmla="*/ 1091 w 1091"/>
                    <a:gd name="T39" fmla="*/ 938 h 9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91" h="938">
                      <a:moveTo>
                        <a:pt x="784" y="938"/>
                      </a:moveTo>
                      <a:lnTo>
                        <a:pt x="1091" y="689"/>
                      </a:lnTo>
                      <a:lnTo>
                        <a:pt x="885" y="689"/>
                      </a:lnTo>
                      <a:lnTo>
                        <a:pt x="885" y="540"/>
                      </a:lnTo>
                      <a:cubicBezTo>
                        <a:pt x="885" y="242"/>
                        <a:pt x="702" y="0"/>
                        <a:pt x="477" y="0"/>
                      </a:cubicBezTo>
                      <a:lnTo>
                        <a:pt x="0" y="0"/>
                      </a:lnTo>
                      <a:lnTo>
                        <a:pt x="0" y="177"/>
                      </a:lnTo>
                      <a:lnTo>
                        <a:pt x="477" y="177"/>
                      </a:lnTo>
                      <a:cubicBezTo>
                        <a:pt x="591" y="177"/>
                        <a:pt x="683" y="339"/>
                        <a:pt x="683" y="540"/>
                      </a:cubicBezTo>
                      <a:lnTo>
                        <a:pt x="683" y="689"/>
                      </a:lnTo>
                      <a:lnTo>
                        <a:pt x="477" y="689"/>
                      </a:lnTo>
                      <a:lnTo>
                        <a:pt x="784" y="93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8" name="Group 406"/>
              <p:cNvGrpSpPr>
                <a:grpSpLocks/>
              </p:cNvGrpSpPr>
              <p:nvPr/>
            </p:nvGrpSpPr>
            <p:grpSpPr bwMode="auto">
              <a:xfrm>
                <a:off x="4287" y="3085"/>
                <a:ext cx="271" cy="232"/>
                <a:chOff x="4287" y="3085"/>
                <a:chExt cx="271" cy="232"/>
              </a:xfrm>
            </p:grpSpPr>
            <p:sp>
              <p:nvSpPr>
                <p:cNvPr id="459" name="Freeform 404"/>
                <p:cNvSpPr>
                  <a:spLocks/>
                </p:cNvSpPr>
                <p:nvPr/>
              </p:nvSpPr>
              <p:spPr bwMode="auto">
                <a:xfrm>
                  <a:off x="4287" y="3085"/>
                  <a:ext cx="271" cy="232"/>
                </a:xfrm>
                <a:custGeom>
                  <a:avLst/>
                  <a:gdLst>
                    <a:gd name="T0" fmla="*/ 0 w 1091"/>
                    <a:gd name="T1" fmla="*/ 0 h 938"/>
                    <a:gd name="T2" fmla="*/ 0 w 1091"/>
                    <a:gd name="T3" fmla="*/ 0 h 938"/>
                    <a:gd name="T4" fmla="*/ 0 w 1091"/>
                    <a:gd name="T5" fmla="*/ 0 h 938"/>
                    <a:gd name="T6" fmla="*/ 0 w 1091"/>
                    <a:gd name="T7" fmla="*/ 0 h 938"/>
                    <a:gd name="T8" fmla="*/ 0 w 1091"/>
                    <a:gd name="T9" fmla="*/ 0 h 938"/>
                    <a:gd name="T10" fmla="*/ 0 w 1091"/>
                    <a:gd name="T11" fmla="*/ 0 h 938"/>
                    <a:gd name="T12" fmla="*/ 0 w 1091"/>
                    <a:gd name="T13" fmla="*/ 0 h 938"/>
                    <a:gd name="T14" fmla="*/ 0 w 1091"/>
                    <a:gd name="T15" fmla="*/ 0 h 938"/>
                    <a:gd name="T16" fmla="*/ 0 w 1091"/>
                    <a:gd name="T17" fmla="*/ 0 h 938"/>
                    <a:gd name="T18" fmla="*/ 0 w 1091"/>
                    <a:gd name="T19" fmla="*/ 0 h 938"/>
                    <a:gd name="T20" fmla="*/ 0 w 1091"/>
                    <a:gd name="T21" fmla="*/ 0 h 938"/>
                    <a:gd name="T22" fmla="*/ 0 w 1091"/>
                    <a:gd name="T23" fmla="*/ 0 h 9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91"/>
                    <a:gd name="T37" fmla="*/ 0 h 938"/>
                    <a:gd name="T38" fmla="*/ 1091 w 1091"/>
                    <a:gd name="T39" fmla="*/ 938 h 9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91" h="938">
                      <a:moveTo>
                        <a:pt x="784" y="938"/>
                      </a:moveTo>
                      <a:lnTo>
                        <a:pt x="1091" y="689"/>
                      </a:lnTo>
                      <a:lnTo>
                        <a:pt x="885" y="689"/>
                      </a:lnTo>
                      <a:lnTo>
                        <a:pt x="885" y="540"/>
                      </a:lnTo>
                      <a:cubicBezTo>
                        <a:pt x="885" y="242"/>
                        <a:pt x="702" y="0"/>
                        <a:pt x="477" y="0"/>
                      </a:cubicBezTo>
                      <a:lnTo>
                        <a:pt x="0" y="0"/>
                      </a:lnTo>
                      <a:lnTo>
                        <a:pt x="0" y="177"/>
                      </a:lnTo>
                      <a:lnTo>
                        <a:pt x="477" y="177"/>
                      </a:lnTo>
                      <a:cubicBezTo>
                        <a:pt x="591" y="177"/>
                        <a:pt x="683" y="339"/>
                        <a:pt x="683" y="540"/>
                      </a:cubicBezTo>
                      <a:lnTo>
                        <a:pt x="683" y="689"/>
                      </a:lnTo>
                      <a:lnTo>
                        <a:pt x="477" y="689"/>
                      </a:lnTo>
                      <a:lnTo>
                        <a:pt x="784" y="938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405"/>
                <p:cNvSpPr>
                  <a:spLocks/>
                </p:cNvSpPr>
                <p:nvPr/>
              </p:nvSpPr>
              <p:spPr bwMode="auto">
                <a:xfrm>
                  <a:off x="4287" y="3085"/>
                  <a:ext cx="271" cy="232"/>
                </a:xfrm>
                <a:custGeom>
                  <a:avLst/>
                  <a:gdLst>
                    <a:gd name="T0" fmla="*/ 0 w 1091"/>
                    <a:gd name="T1" fmla="*/ 0 h 938"/>
                    <a:gd name="T2" fmla="*/ 0 w 1091"/>
                    <a:gd name="T3" fmla="*/ 0 h 938"/>
                    <a:gd name="T4" fmla="*/ 0 w 1091"/>
                    <a:gd name="T5" fmla="*/ 0 h 938"/>
                    <a:gd name="T6" fmla="*/ 0 w 1091"/>
                    <a:gd name="T7" fmla="*/ 0 h 938"/>
                    <a:gd name="T8" fmla="*/ 0 w 1091"/>
                    <a:gd name="T9" fmla="*/ 0 h 938"/>
                    <a:gd name="T10" fmla="*/ 0 w 1091"/>
                    <a:gd name="T11" fmla="*/ 0 h 938"/>
                    <a:gd name="T12" fmla="*/ 0 w 1091"/>
                    <a:gd name="T13" fmla="*/ 0 h 938"/>
                    <a:gd name="T14" fmla="*/ 0 w 1091"/>
                    <a:gd name="T15" fmla="*/ 0 h 938"/>
                    <a:gd name="T16" fmla="*/ 0 w 1091"/>
                    <a:gd name="T17" fmla="*/ 0 h 938"/>
                    <a:gd name="T18" fmla="*/ 0 w 1091"/>
                    <a:gd name="T19" fmla="*/ 0 h 938"/>
                    <a:gd name="T20" fmla="*/ 0 w 1091"/>
                    <a:gd name="T21" fmla="*/ 0 h 938"/>
                    <a:gd name="T22" fmla="*/ 0 w 1091"/>
                    <a:gd name="T23" fmla="*/ 0 h 9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91"/>
                    <a:gd name="T37" fmla="*/ 0 h 938"/>
                    <a:gd name="T38" fmla="*/ 1091 w 1091"/>
                    <a:gd name="T39" fmla="*/ 938 h 9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91" h="938">
                      <a:moveTo>
                        <a:pt x="784" y="938"/>
                      </a:moveTo>
                      <a:lnTo>
                        <a:pt x="1091" y="689"/>
                      </a:lnTo>
                      <a:lnTo>
                        <a:pt x="885" y="689"/>
                      </a:lnTo>
                      <a:lnTo>
                        <a:pt x="885" y="540"/>
                      </a:lnTo>
                      <a:cubicBezTo>
                        <a:pt x="885" y="242"/>
                        <a:pt x="702" y="0"/>
                        <a:pt x="477" y="0"/>
                      </a:cubicBezTo>
                      <a:lnTo>
                        <a:pt x="0" y="0"/>
                      </a:lnTo>
                      <a:lnTo>
                        <a:pt x="0" y="177"/>
                      </a:lnTo>
                      <a:lnTo>
                        <a:pt x="477" y="177"/>
                      </a:lnTo>
                      <a:cubicBezTo>
                        <a:pt x="591" y="177"/>
                        <a:pt x="683" y="339"/>
                        <a:pt x="683" y="540"/>
                      </a:cubicBezTo>
                      <a:lnTo>
                        <a:pt x="683" y="689"/>
                      </a:lnTo>
                      <a:lnTo>
                        <a:pt x="477" y="689"/>
                      </a:lnTo>
                      <a:lnTo>
                        <a:pt x="784" y="93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Rectangle 408"/>
            <p:cNvSpPr>
              <a:spLocks noChangeArrowheads="1"/>
            </p:cNvSpPr>
            <p:nvPr/>
          </p:nvSpPr>
          <p:spPr bwMode="auto">
            <a:xfrm>
              <a:off x="3399" y="3840"/>
              <a:ext cx="5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Permeate</a:t>
              </a:r>
              <a:endParaRPr lang="en-US"/>
            </a:p>
          </p:txBody>
        </p:sp>
        <p:grpSp>
          <p:nvGrpSpPr>
            <p:cNvPr id="56" name="Group 411"/>
            <p:cNvGrpSpPr>
              <a:grpSpLocks/>
            </p:cNvGrpSpPr>
            <p:nvPr/>
          </p:nvGrpSpPr>
          <p:grpSpPr bwMode="auto">
            <a:xfrm>
              <a:off x="2947" y="2564"/>
              <a:ext cx="218" cy="226"/>
              <a:chOff x="2947" y="2564"/>
              <a:chExt cx="218" cy="226"/>
            </a:xfrm>
          </p:grpSpPr>
          <p:pic>
            <p:nvPicPr>
              <p:cNvPr id="430" name="Picture 40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947" y="2564"/>
                <a:ext cx="21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1" name="Picture 410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947" y="2564"/>
                <a:ext cx="21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Rectangle 412"/>
            <p:cNvSpPr>
              <a:spLocks noChangeArrowheads="1"/>
            </p:cNvSpPr>
            <p:nvPr/>
          </p:nvSpPr>
          <p:spPr bwMode="auto">
            <a:xfrm>
              <a:off x="2979" y="2611"/>
              <a:ext cx="18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Na</a:t>
              </a:r>
              <a:endParaRPr lang="en-US"/>
            </a:p>
          </p:txBody>
        </p:sp>
        <p:sp>
          <p:nvSpPr>
            <p:cNvPr id="58" name="Rectangle 413"/>
            <p:cNvSpPr>
              <a:spLocks noChangeArrowheads="1"/>
            </p:cNvSpPr>
            <p:nvPr/>
          </p:nvSpPr>
          <p:spPr bwMode="auto">
            <a:xfrm>
              <a:off x="3082" y="2568"/>
              <a:ext cx="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</a:t>
              </a:r>
              <a:endParaRPr lang="en-US"/>
            </a:p>
          </p:txBody>
        </p:sp>
        <p:grpSp>
          <p:nvGrpSpPr>
            <p:cNvPr id="59" name="Group 426"/>
            <p:cNvGrpSpPr>
              <a:grpSpLocks/>
            </p:cNvGrpSpPr>
            <p:nvPr/>
          </p:nvGrpSpPr>
          <p:grpSpPr bwMode="auto">
            <a:xfrm>
              <a:off x="2428" y="2742"/>
              <a:ext cx="2763" cy="777"/>
              <a:chOff x="2428" y="2742"/>
              <a:chExt cx="2763" cy="777"/>
            </a:xfrm>
          </p:grpSpPr>
          <p:sp>
            <p:nvSpPr>
              <p:cNvPr id="418" name="Rectangle 414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77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15"/>
              <p:cNvSpPr>
                <a:spLocks/>
              </p:cNvSpPr>
              <p:nvPr/>
            </p:nvSpPr>
            <p:spPr bwMode="auto">
              <a:xfrm>
                <a:off x="2430" y="2744"/>
                <a:ext cx="2757" cy="773"/>
              </a:xfrm>
              <a:custGeom>
                <a:avLst/>
                <a:gdLst>
                  <a:gd name="T0" fmla="*/ 570 w 2757"/>
                  <a:gd name="T1" fmla="*/ 0 h 773"/>
                  <a:gd name="T2" fmla="*/ 0 w 2757"/>
                  <a:gd name="T3" fmla="*/ 570 h 773"/>
                  <a:gd name="T4" fmla="*/ 0 w 2757"/>
                  <a:gd name="T5" fmla="*/ 773 h 773"/>
                  <a:gd name="T6" fmla="*/ 2187 w 2757"/>
                  <a:gd name="T7" fmla="*/ 773 h 773"/>
                  <a:gd name="T8" fmla="*/ 2757 w 2757"/>
                  <a:gd name="T9" fmla="*/ 203 h 773"/>
                  <a:gd name="T10" fmla="*/ 2757 w 2757"/>
                  <a:gd name="T11" fmla="*/ 0 h 773"/>
                  <a:gd name="T12" fmla="*/ 570 w 2757"/>
                  <a:gd name="T13" fmla="*/ 0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7"/>
                  <a:gd name="T22" fmla="*/ 0 h 773"/>
                  <a:gd name="T23" fmla="*/ 2757 w 2757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7" h="77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773"/>
                    </a:lnTo>
                    <a:lnTo>
                      <a:pt x="2187" y="773"/>
                    </a:lnTo>
                    <a:lnTo>
                      <a:pt x="2757" y="203"/>
                    </a:lnTo>
                    <a:lnTo>
                      <a:pt x="2757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Rectangle 416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77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417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575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18"/>
              <p:cNvSpPr>
                <a:spLocks/>
              </p:cNvSpPr>
              <p:nvPr/>
            </p:nvSpPr>
            <p:spPr bwMode="auto">
              <a:xfrm>
                <a:off x="2430" y="2744"/>
                <a:ext cx="2757" cy="570"/>
              </a:xfrm>
              <a:custGeom>
                <a:avLst/>
                <a:gdLst>
                  <a:gd name="T0" fmla="*/ 0 w 2757"/>
                  <a:gd name="T1" fmla="*/ 570 h 570"/>
                  <a:gd name="T2" fmla="*/ 2187 w 2757"/>
                  <a:gd name="T3" fmla="*/ 570 h 570"/>
                  <a:gd name="T4" fmla="*/ 2757 w 2757"/>
                  <a:gd name="T5" fmla="*/ 0 h 570"/>
                  <a:gd name="T6" fmla="*/ 570 w 2757"/>
                  <a:gd name="T7" fmla="*/ 0 h 570"/>
                  <a:gd name="T8" fmla="*/ 0 w 2757"/>
                  <a:gd name="T9" fmla="*/ 570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7"/>
                  <a:gd name="T16" fmla="*/ 0 h 570"/>
                  <a:gd name="T17" fmla="*/ 2757 w 2757"/>
                  <a:gd name="T18" fmla="*/ 570 h 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7" h="570">
                    <a:moveTo>
                      <a:pt x="0" y="570"/>
                    </a:moveTo>
                    <a:lnTo>
                      <a:pt x="2187" y="570"/>
                    </a:lnTo>
                    <a:lnTo>
                      <a:pt x="2757" y="0"/>
                    </a:lnTo>
                    <a:lnTo>
                      <a:pt x="570" y="0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Rectangle 419"/>
              <p:cNvSpPr>
                <a:spLocks noChangeArrowheads="1"/>
              </p:cNvSpPr>
              <p:nvPr/>
            </p:nvSpPr>
            <p:spPr bwMode="auto">
              <a:xfrm>
                <a:off x="2428" y="2742"/>
                <a:ext cx="2763" cy="575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Rectangle 420"/>
              <p:cNvSpPr>
                <a:spLocks noChangeArrowheads="1"/>
              </p:cNvSpPr>
              <p:nvPr/>
            </p:nvSpPr>
            <p:spPr bwMode="auto">
              <a:xfrm>
                <a:off x="4616" y="2742"/>
                <a:ext cx="575" cy="777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21"/>
              <p:cNvSpPr>
                <a:spLocks/>
              </p:cNvSpPr>
              <p:nvPr/>
            </p:nvSpPr>
            <p:spPr bwMode="auto">
              <a:xfrm>
                <a:off x="4617" y="2744"/>
                <a:ext cx="570" cy="773"/>
              </a:xfrm>
              <a:custGeom>
                <a:avLst/>
                <a:gdLst>
                  <a:gd name="T0" fmla="*/ 0 w 570"/>
                  <a:gd name="T1" fmla="*/ 570 h 773"/>
                  <a:gd name="T2" fmla="*/ 570 w 570"/>
                  <a:gd name="T3" fmla="*/ 0 h 773"/>
                  <a:gd name="T4" fmla="*/ 570 w 570"/>
                  <a:gd name="T5" fmla="*/ 203 h 773"/>
                  <a:gd name="T6" fmla="*/ 0 w 570"/>
                  <a:gd name="T7" fmla="*/ 773 h 773"/>
                  <a:gd name="T8" fmla="*/ 0 w 570"/>
                  <a:gd name="T9" fmla="*/ 570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0"/>
                  <a:gd name="T16" fmla="*/ 0 h 773"/>
                  <a:gd name="T17" fmla="*/ 570 w 570"/>
                  <a:gd name="T18" fmla="*/ 773 h 7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0" h="773">
                    <a:moveTo>
                      <a:pt x="0" y="570"/>
                    </a:moveTo>
                    <a:lnTo>
                      <a:pt x="570" y="0"/>
                    </a:lnTo>
                    <a:lnTo>
                      <a:pt x="570" y="203"/>
                    </a:lnTo>
                    <a:lnTo>
                      <a:pt x="0" y="773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Rectangle 422"/>
              <p:cNvSpPr>
                <a:spLocks noChangeArrowheads="1"/>
              </p:cNvSpPr>
              <p:nvPr/>
            </p:nvSpPr>
            <p:spPr bwMode="auto">
              <a:xfrm>
                <a:off x="4616" y="2742"/>
                <a:ext cx="575" cy="777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23"/>
              <p:cNvSpPr>
                <a:spLocks/>
              </p:cNvSpPr>
              <p:nvPr/>
            </p:nvSpPr>
            <p:spPr bwMode="auto">
              <a:xfrm>
                <a:off x="2430" y="2744"/>
                <a:ext cx="2757" cy="773"/>
              </a:xfrm>
              <a:custGeom>
                <a:avLst/>
                <a:gdLst>
                  <a:gd name="T0" fmla="*/ 570 w 2757"/>
                  <a:gd name="T1" fmla="*/ 0 h 773"/>
                  <a:gd name="T2" fmla="*/ 0 w 2757"/>
                  <a:gd name="T3" fmla="*/ 570 h 773"/>
                  <a:gd name="T4" fmla="*/ 0 w 2757"/>
                  <a:gd name="T5" fmla="*/ 773 h 773"/>
                  <a:gd name="T6" fmla="*/ 2187 w 2757"/>
                  <a:gd name="T7" fmla="*/ 773 h 773"/>
                  <a:gd name="T8" fmla="*/ 2757 w 2757"/>
                  <a:gd name="T9" fmla="*/ 203 h 773"/>
                  <a:gd name="T10" fmla="*/ 2757 w 2757"/>
                  <a:gd name="T11" fmla="*/ 0 h 773"/>
                  <a:gd name="T12" fmla="*/ 570 w 2757"/>
                  <a:gd name="T13" fmla="*/ 0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7"/>
                  <a:gd name="T22" fmla="*/ 0 h 773"/>
                  <a:gd name="T23" fmla="*/ 2757 w 2757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7" h="77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773"/>
                    </a:lnTo>
                    <a:lnTo>
                      <a:pt x="2187" y="773"/>
                    </a:lnTo>
                    <a:lnTo>
                      <a:pt x="2757" y="203"/>
                    </a:lnTo>
                    <a:lnTo>
                      <a:pt x="2757" y="0"/>
                    </a:lnTo>
                    <a:lnTo>
                      <a:pt x="57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24"/>
              <p:cNvSpPr>
                <a:spLocks/>
              </p:cNvSpPr>
              <p:nvPr/>
            </p:nvSpPr>
            <p:spPr bwMode="auto">
              <a:xfrm>
                <a:off x="2430" y="2744"/>
                <a:ext cx="2757" cy="570"/>
              </a:xfrm>
              <a:custGeom>
                <a:avLst/>
                <a:gdLst>
                  <a:gd name="T0" fmla="*/ 0 w 2757"/>
                  <a:gd name="T1" fmla="*/ 570 h 570"/>
                  <a:gd name="T2" fmla="*/ 2187 w 2757"/>
                  <a:gd name="T3" fmla="*/ 570 h 570"/>
                  <a:gd name="T4" fmla="*/ 2757 w 2757"/>
                  <a:gd name="T5" fmla="*/ 0 h 570"/>
                  <a:gd name="T6" fmla="*/ 0 60000 65536"/>
                  <a:gd name="T7" fmla="*/ 0 60000 65536"/>
                  <a:gd name="T8" fmla="*/ 0 60000 65536"/>
                  <a:gd name="T9" fmla="*/ 0 w 2757"/>
                  <a:gd name="T10" fmla="*/ 0 h 570"/>
                  <a:gd name="T11" fmla="*/ 2757 w 2757"/>
                  <a:gd name="T12" fmla="*/ 570 h 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7" h="570">
                    <a:moveTo>
                      <a:pt x="0" y="570"/>
                    </a:moveTo>
                    <a:lnTo>
                      <a:pt x="2187" y="570"/>
                    </a:lnTo>
                    <a:lnTo>
                      <a:pt x="275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425"/>
              <p:cNvSpPr>
                <a:spLocks noChangeShapeType="1"/>
              </p:cNvSpPr>
              <p:nvPr/>
            </p:nvSpPr>
            <p:spPr bwMode="auto">
              <a:xfrm>
                <a:off x="4617" y="3314"/>
                <a:ext cx="1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433"/>
            <p:cNvGrpSpPr>
              <a:grpSpLocks/>
            </p:cNvGrpSpPr>
            <p:nvPr/>
          </p:nvGrpSpPr>
          <p:grpSpPr bwMode="auto">
            <a:xfrm>
              <a:off x="2430" y="2629"/>
              <a:ext cx="2787" cy="684"/>
              <a:chOff x="2430" y="2629"/>
              <a:chExt cx="2787" cy="684"/>
            </a:xfrm>
          </p:grpSpPr>
          <p:sp>
            <p:nvSpPr>
              <p:cNvPr id="412" name="Freeform 427"/>
              <p:cNvSpPr>
                <a:spLocks/>
              </p:cNvSpPr>
              <p:nvPr/>
            </p:nvSpPr>
            <p:spPr bwMode="auto">
              <a:xfrm>
                <a:off x="2430" y="2629"/>
                <a:ext cx="2787" cy="684"/>
              </a:xfrm>
              <a:custGeom>
                <a:avLst/>
                <a:gdLst>
                  <a:gd name="T0" fmla="*/ 599 w 2787"/>
                  <a:gd name="T1" fmla="*/ 0 h 684"/>
                  <a:gd name="T2" fmla="*/ 0 w 2787"/>
                  <a:gd name="T3" fmla="*/ 598 h 684"/>
                  <a:gd name="T4" fmla="*/ 0 w 2787"/>
                  <a:gd name="T5" fmla="*/ 684 h 684"/>
                  <a:gd name="T6" fmla="*/ 2188 w 2787"/>
                  <a:gd name="T7" fmla="*/ 684 h 684"/>
                  <a:gd name="T8" fmla="*/ 2787 w 2787"/>
                  <a:gd name="T9" fmla="*/ 85 h 684"/>
                  <a:gd name="T10" fmla="*/ 2787 w 2787"/>
                  <a:gd name="T11" fmla="*/ 0 h 684"/>
                  <a:gd name="T12" fmla="*/ 599 w 2787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87"/>
                  <a:gd name="T22" fmla="*/ 0 h 684"/>
                  <a:gd name="T23" fmla="*/ 2787 w 2787"/>
                  <a:gd name="T24" fmla="*/ 684 h 6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87" h="684">
                    <a:moveTo>
                      <a:pt x="599" y="0"/>
                    </a:moveTo>
                    <a:lnTo>
                      <a:pt x="0" y="598"/>
                    </a:lnTo>
                    <a:lnTo>
                      <a:pt x="0" y="684"/>
                    </a:lnTo>
                    <a:lnTo>
                      <a:pt x="2188" y="684"/>
                    </a:lnTo>
                    <a:lnTo>
                      <a:pt x="2787" y="85"/>
                    </a:lnTo>
                    <a:lnTo>
                      <a:pt x="2787" y="0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28"/>
              <p:cNvSpPr>
                <a:spLocks/>
              </p:cNvSpPr>
              <p:nvPr/>
            </p:nvSpPr>
            <p:spPr bwMode="auto">
              <a:xfrm>
                <a:off x="2430" y="2629"/>
                <a:ext cx="2787" cy="598"/>
              </a:xfrm>
              <a:custGeom>
                <a:avLst/>
                <a:gdLst>
                  <a:gd name="T0" fmla="*/ 0 w 2787"/>
                  <a:gd name="T1" fmla="*/ 598 h 598"/>
                  <a:gd name="T2" fmla="*/ 2188 w 2787"/>
                  <a:gd name="T3" fmla="*/ 598 h 598"/>
                  <a:gd name="T4" fmla="*/ 2787 w 2787"/>
                  <a:gd name="T5" fmla="*/ 0 h 598"/>
                  <a:gd name="T6" fmla="*/ 599 w 2787"/>
                  <a:gd name="T7" fmla="*/ 0 h 598"/>
                  <a:gd name="T8" fmla="*/ 0 w 2787"/>
                  <a:gd name="T9" fmla="*/ 598 h 5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7"/>
                  <a:gd name="T16" fmla="*/ 0 h 598"/>
                  <a:gd name="T17" fmla="*/ 2787 w 2787"/>
                  <a:gd name="T18" fmla="*/ 598 h 5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7" h="598">
                    <a:moveTo>
                      <a:pt x="0" y="598"/>
                    </a:moveTo>
                    <a:lnTo>
                      <a:pt x="2188" y="598"/>
                    </a:lnTo>
                    <a:lnTo>
                      <a:pt x="2787" y="0"/>
                    </a:lnTo>
                    <a:lnTo>
                      <a:pt x="599" y="0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429"/>
              <p:cNvSpPr>
                <a:spLocks/>
              </p:cNvSpPr>
              <p:nvPr/>
            </p:nvSpPr>
            <p:spPr bwMode="auto">
              <a:xfrm>
                <a:off x="4618" y="2629"/>
                <a:ext cx="599" cy="684"/>
              </a:xfrm>
              <a:custGeom>
                <a:avLst/>
                <a:gdLst>
                  <a:gd name="T0" fmla="*/ 0 w 599"/>
                  <a:gd name="T1" fmla="*/ 598 h 684"/>
                  <a:gd name="T2" fmla="*/ 599 w 599"/>
                  <a:gd name="T3" fmla="*/ 0 h 684"/>
                  <a:gd name="T4" fmla="*/ 599 w 599"/>
                  <a:gd name="T5" fmla="*/ 85 h 684"/>
                  <a:gd name="T6" fmla="*/ 0 w 599"/>
                  <a:gd name="T7" fmla="*/ 684 h 684"/>
                  <a:gd name="T8" fmla="*/ 0 w 599"/>
                  <a:gd name="T9" fmla="*/ 598 h 6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9"/>
                  <a:gd name="T16" fmla="*/ 0 h 684"/>
                  <a:gd name="T17" fmla="*/ 599 w 599"/>
                  <a:gd name="T18" fmla="*/ 684 h 6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9" h="684">
                    <a:moveTo>
                      <a:pt x="0" y="598"/>
                    </a:moveTo>
                    <a:lnTo>
                      <a:pt x="599" y="0"/>
                    </a:lnTo>
                    <a:lnTo>
                      <a:pt x="599" y="85"/>
                    </a:lnTo>
                    <a:lnTo>
                      <a:pt x="0" y="6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430"/>
              <p:cNvSpPr>
                <a:spLocks/>
              </p:cNvSpPr>
              <p:nvPr/>
            </p:nvSpPr>
            <p:spPr bwMode="auto">
              <a:xfrm>
                <a:off x="2430" y="2629"/>
                <a:ext cx="2787" cy="684"/>
              </a:xfrm>
              <a:custGeom>
                <a:avLst/>
                <a:gdLst>
                  <a:gd name="T0" fmla="*/ 599 w 2787"/>
                  <a:gd name="T1" fmla="*/ 0 h 684"/>
                  <a:gd name="T2" fmla="*/ 0 w 2787"/>
                  <a:gd name="T3" fmla="*/ 598 h 684"/>
                  <a:gd name="T4" fmla="*/ 0 w 2787"/>
                  <a:gd name="T5" fmla="*/ 684 h 684"/>
                  <a:gd name="T6" fmla="*/ 2188 w 2787"/>
                  <a:gd name="T7" fmla="*/ 684 h 684"/>
                  <a:gd name="T8" fmla="*/ 2787 w 2787"/>
                  <a:gd name="T9" fmla="*/ 85 h 684"/>
                  <a:gd name="T10" fmla="*/ 2787 w 2787"/>
                  <a:gd name="T11" fmla="*/ 0 h 684"/>
                  <a:gd name="T12" fmla="*/ 599 w 2787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87"/>
                  <a:gd name="T22" fmla="*/ 0 h 684"/>
                  <a:gd name="T23" fmla="*/ 2787 w 2787"/>
                  <a:gd name="T24" fmla="*/ 684 h 6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87" h="684">
                    <a:moveTo>
                      <a:pt x="599" y="0"/>
                    </a:moveTo>
                    <a:lnTo>
                      <a:pt x="0" y="598"/>
                    </a:lnTo>
                    <a:lnTo>
                      <a:pt x="0" y="684"/>
                    </a:lnTo>
                    <a:lnTo>
                      <a:pt x="2188" y="684"/>
                    </a:lnTo>
                    <a:lnTo>
                      <a:pt x="2787" y="85"/>
                    </a:lnTo>
                    <a:lnTo>
                      <a:pt x="2787" y="0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431"/>
              <p:cNvSpPr>
                <a:spLocks/>
              </p:cNvSpPr>
              <p:nvPr/>
            </p:nvSpPr>
            <p:spPr bwMode="auto">
              <a:xfrm>
                <a:off x="2430" y="2629"/>
                <a:ext cx="2787" cy="598"/>
              </a:xfrm>
              <a:custGeom>
                <a:avLst/>
                <a:gdLst>
                  <a:gd name="T0" fmla="*/ 0 w 2787"/>
                  <a:gd name="T1" fmla="*/ 598 h 598"/>
                  <a:gd name="T2" fmla="*/ 2188 w 2787"/>
                  <a:gd name="T3" fmla="*/ 598 h 598"/>
                  <a:gd name="T4" fmla="*/ 2787 w 2787"/>
                  <a:gd name="T5" fmla="*/ 0 h 598"/>
                  <a:gd name="T6" fmla="*/ 0 60000 65536"/>
                  <a:gd name="T7" fmla="*/ 0 60000 65536"/>
                  <a:gd name="T8" fmla="*/ 0 60000 65536"/>
                  <a:gd name="T9" fmla="*/ 0 w 2787"/>
                  <a:gd name="T10" fmla="*/ 0 h 598"/>
                  <a:gd name="T11" fmla="*/ 2787 w 2787"/>
                  <a:gd name="T12" fmla="*/ 598 h 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87" h="598">
                    <a:moveTo>
                      <a:pt x="0" y="598"/>
                    </a:moveTo>
                    <a:lnTo>
                      <a:pt x="2188" y="598"/>
                    </a:lnTo>
                    <a:lnTo>
                      <a:pt x="278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432"/>
              <p:cNvSpPr>
                <a:spLocks noChangeShapeType="1"/>
              </p:cNvSpPr>
              <p:nvPr/>
            </p:nvSpPr>
            <p:spPr bwMode="auto">
              <a:xfrm>
                <a:off x="4618" y="3227"/>
                <a:ext cx="1" cy="8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31"/>
            <p:cNvGrpSpPr>
              <a:grpSpLocks/>
            </p:cNvGrpSpPr>
            <p:nvPr/>
          </p:nvGrpSpPr>
          <p:grpSpPr bwMode="auto">
            <a:xfrm>
              <a:off x="4652" y="2500"/>
              <a:ext cx="908" cy="595"/>
              <a:chOff x="4652" y="2500"/>
              <a:chExt cx="908" cy="595"/>
            </a:xfrm>
          </p:grpSpPr>
          <p:sp>
            <p:nvSpPr>
              <p:cNvPr id="315" name="Rectangle 434"/>
              <p:cNvSpPr>
                <a:spLocks noChangeArrowheads="1"/>
              </p:cNvSpPr>
              <p:nvPr/>
            </p:nvSpPr>
            <p:spPr bwMode="auto">
              <a:xfrm>
                <a:off x="4795" y="2500"/>
                <a:ext cx="4" cy="595"/>
              </a:xfrm>
              <a:prstGeom prst="rect">
                <a:avLst/>
              </a:prstGeom>
              <a:solidFill>
                <a:srgbClr val="001E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435"/>
              <p:cNvSpPr>
                <a:spLocks noChangeArrowheads="1"/>
              </p:cNvSpPr>
              <p:nvPr/>
            </p:nvSpPr>
            <p:spPr bwMode="auto">
              <a:xfrm>
                <a:off x="4799" y="2500"/>
                <a:ext cx="8" cy="595"/>
              </a:xfrm>
              <a:prstGeom prst="rect">
                <a:avLst/>
              </a:prstGeom>
              <a:solidFill>
                <a:srgbClr val="00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Rectangle 436"/>
              <p:cNvSpPr>
                <a:spLocks noChangeArrowheads="1"/>
              </p:cNvSpPr>
              <p:nvPr/>
            </p:nvSpPr>
            <p:spPr bwMode="auto">
              <a:xfrm>
                <a:off x="4807" y="2500"/>
                <a:ext cx="8" cy="595"/>
              </a:xfrm>
              <a:prstGeom prst="rect">
                <a:avLst/>
              </a:prstGeom>
              <a:solidFill>
                <a:srgbClr val="001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437"/>
              <p:cNvSpPr>
                <a:spLocks noChangeArrowheads="1"/>
              </p:cNvSpPr>
              <p:nvPr/>
            </p:nvSpPr>
            <p:spPr bwMode="auto">
              <a:xfrm>
                <a:off x="4815" y="2500"/>
                <a:ext cx="8" cy="595"/>
              </a:xfrm>
              <a:prstGeom prst="rect">
                <a:avLst/>
              </a:prstGeom>
              <a:solidFill>
                <a:srgbClr val="0021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438"/>
              <p:cNvSpPr>
                <a:spLocks noChangeArrowheads="1"/>
              </p:cNvSpPr>
              <p:nvPr/>
            </p:nvSpPr>
            <p:spPr bwMode="auto">
              <a:xfrm>
                <a:off x="4823" y="2500"/>
                <a:ext cx="7" cy="595"/>
              </a:xfrm>
              <a:prstGeom prst="rect">
                <a:avLst/>
              </a:prstGeom>
              <a:solidFill>
                <a:srgbClr val="0022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439"/>
              <p:cNvSpPr>
                <a:spLocks noChangeArrowheads="1"/>
              </p:cNvSpPr>
              <p:nvPr/>
            </p:nvSpPr>
            <p:spPr bwMode="auto">
              <a:xfrm>
                <a:off x="4830" y="2500"/>
                <a:ext cx="8" cy="595"/>
              </a:xfrm>
              <a:prstGeom prst="rect">
                <a:avLst/>
              </a:prstGeom>
              <a:solidFill>
                <a:srgbClr val="00234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440"/>
              <p:cNvSpPr>
                <a:spLocks noChangeArrowheads="1"/>
              </p:cNvSpPr>
              <p:nvPr/>
            </p:nvSpPr>
            <p:spPr bwMode="auto">
              <a:xfrm>
                <a:off x="4838" y="2500"/>
                <a:ext cx="8" cy="595"/>
              </a:xfrm>
              <a:prstGeom prst="rect">
                <a:avLst/>
              </a:prstGeom>
              <a:solidFill>
                <a:srgbClr val="00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441"/>
              <p:cNvSpPr>
                <a:spLocks noChangeArrowheads="1"/>
              </p:cNvSpPr>
              <p:nvPr/>
            </p:nvSpPr>
            <p:spPr bwMode="auto">
              <a:xfrm>
                <a:off x="4846" y="2500"/>
                <a:ext cx="8" cy="595"/>
              </a:xfrm>
              <a:prstGeom prst="rect">
                <a:avLst/>
              </a:prstGeom>
              <a:solidFill>
                <a:srgbClr val="0025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442"/>
              <p:cNvSpPr>
                <a:spLocks noChangeArrowheads="1"/>
              </p:cNvSpPr>
              <p:nvPr/>
            </p:nvSpPr>
            <p:spPr bwMode="auto">
              <a:xfrm>
                <a:off x="4854" y="2500"/>
                <a:ext cx="8" cy="595"/>
              </a:xfrm>
              <a:prstGeom prst="rect">
                <a:avLst/>
              </a:prstGeom>
              <a:solidFill>
                <a:srgbClr val="0026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443"/>
              <p:cNvSpPr>
                <a:spLocks noChangeArrowheads="1"/>
              </p:cNvSpPr>
              <p:nvPr/>
            </p:nvSpPr>
            <p:spPr bwMode="auto">
              <a:xfrm>
                <a:off x="4862" y="2500"/>
                <a:ext cx="8" cy="595"/>
              </a:xfrm>
              <a:prstGeom prst="rect">
                <a:avLst/>
              </a:prstGeom>
              <a:solidFill>
                <a:srgbClr val="0028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Rectangle 444"/>
              <p:cNvSpPr>
                <a:spLocks noChangeArrowheads="1"/>
              </p:cNvSpPr>
              <p:nvPr/>
            </p:nvSpPr>
            <p:spPr bwMode="auto">
              <a:xfrm>
                <a:off x="4870" y="2500"/>
                <a:ext cx="8" cy="595"/>
              </a:xfrm>
              <a:prstGeom prst="rect">
                <a:avLst/>
              </a:prstGeom>
              <a:solidFill>
                <a:srgbClr val="0029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445"/>
              <p:cNvSpPr>
                <a:spLocks noChangeArrowheads="1"/>
              </p:cNvSpPr>
              <p:nvPr/>
            </p:nvSpPr>
            <p:spPr bwMode="auto">
              <a:xfrm>
                <a:off x="4878" y="2500"/>
                <a:ext cx="8" cy="595"/>
              </a:xfrm>
              <a:prstGeom prst="rect">
                <a:avLst/>
              </a:prstGeom>
              <a:solidFill>
                <a:srgbClr val="002A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Rectangle 446"/>
              <p:cNvSpPr>
                <a:spLocks noChangeArrowheads="1"/>
              </p:cNvSpPr>
              <p:nvPr/>
            </p:nvSpPr>
            <p:spPr bwMode="auto">
              <a:xfrm>
                <a:off x="4886" y="2500"/>
                <a:ext cx="4" cy="595"/>
              </a:xfrm>
              <a:prstGeom prst="rect">
                <a:avLst/>
              </a:prstGeom>
              <a:solidFill>
                <a:srgbClr val="002C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Rectangle 447"/>
              <p:cNvSpPr>
                <a:spLocks noChangeArrowheads="1"/>
              </p:cNvSpPr>
              <p:nvPr/>
            </p:nvSpPr>
            <p:spPr bwMode="auto">
              <a:xfrm>
                <a:off x="4890" y="2500"/>
                <a:ext cx="8" cy="595"/>
              </a:xfrm>
              <a:prstGeom prst="rect">
                <a:avLst/>
              </a:prstGeom>
              <a:solidFill>
                <a:srgbClr val="002D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448"/>
              <p:cNvSpPr>
                <a:spLocks noChangeArrowheads="1"/>
              </p:cNvSpPr>
              <p:nvPr/>
            </p:nvSpPr>
            <p:spPr bwMode="auto">
              <a:xfrm>
                <a:off x="4898" y="2500"/>
                <a:ext cx="4" cy="595"/>
              </a:xfrm>
              <a:prstGeom prst="rect">
                <a:avLst/>
              </a:prstGeom>
              <a:solidFill>
                <a:srgbClr val="002D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449"/>
              <p:cNvSpPr>
                <a:spLocks noChangeArrowheads="1"/>
              </p:cNvSpPr>
              <p:nvPr/>
            </p:nvSpPr>
            <p:spPr bwMode="auto">
              <a:xfrm>
                <a:off x="4902" y="2500"/>
                <a:ext cx="8" cy="595"/>
              </a:xfrm>
              <a:prstGeom prst="rect">
                <a:avLst/>
              </a:prstGeom>
              <a:solidFill>
                <a:srgbClr val="002E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Rectangle 450"/>
              <p:cNvSpPr>
                <a:spLocks noChangeArrowheads="1"/>
              </p:cNvSpPr>
              <p:nvPr/>
            </p:nvSpPr>
            <p:spPr bwMode="auto">
              <a:xfrm>
                <a:off x="4910" y="2500"/>
                <a:ext cx="8" cy="595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Rectangle 451"/>
              <p:cNvSpPr>
                <a:spLocks noChangeArrowheads="1"/>
              </p:cNvSpPr>
              <p:nvPr/>
            </p:nvSpPr>
            <p:spPr bwMode="auto">
              <a:xfrm>
                <a:off x="4918" y="2500"/>
                <a:ext cx="4" cy="595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Rectangle 452"/>
              <p:cNvSpPr>
                <a:spLocks noChangeArrowheads="1"/>
              </p:cNvSpPr>
              <p:nvPr/>
            </p:nvSpPr>
            <p:spPr bwMode="auto">
              <a:xfrm>
                <a:off x="4922" y="2500"/>
                <a:ext cx="8" cy="595"/>
              </a:xfrm>
              <a:prstGeom prst="rect">
                <a:avLst/>
              </a:prstGeom>
              <a:solidFill>
                <a:srgbClr val="0030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453"/>
              <p:cNvSpPr>
                <a:spLocks noChangeArrowheads="1"/>
              </p:cNvSpPr>
              <p:nvPr/>
            </p:nvSpPr>
            <p:spPr bwMode="auto">
              <a:xfrm>
                <a:off x="4930" y="2500"/>
                <a:ext cx="8" cy="595"/>
              </a:xfrm>
              <a:prstGeom prst="rect">
                <a:avLst/>
              </a:prstGeom>
              <a:solidFill>
                <a:srgbClr val="0031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Rectangle 454"/>
              <p:cNvSpPr>
                <a:spLocks noChangeArrowheads="1"/>
              </p:cNvSpPr>
              <p:nvPr/>
            </p:nvSpPr>
            <p:spPr bwMode="auto">
              <a:xfrm>
                <a:off x="4938" y="2500"/>
                <a:ext cx="7" cy="595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455"/>
              <p:cNvSpPr>
                <a:spLocks noChangeArrowheads="1"/>
              </p:cNvSpPr>
              <p:nvPr/>
            </p:nvSpPr>
            <p:spPr bwMode="auto">
              <a:xfrm>
                <a:off x="4945" y="2500"/>
                <a:ext cx="4" cy="595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Rectangle 456"/>
              <p:cNvSpPr>
                <a:spLocks noChangeArrowheads="1"/>
              </p:cNvSpPr>
              <p:nvPr/>
            </p:nvSpPr>
            <p:spPr bwMode="auto">
              <a:xfrm>
                <a:off x="4949" y="2500"/>
                <a:ext cx="8" cy="595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Rectangle 457"/>
              <p:cNvSpPr>
                <a:spLocks noChangeArrowheads="1"/>
              </p:cNvSpPr>
              <p:nvPr/>
            </p:nvSpPr>
            <p:spPr bwMode="auto">
              <a:xfrm>
                <a:off x="4957" y="2500"/>
                <a:ext cx="4" cy="595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Rectangle 458"/>
              <p:cNvSpPr>
                <a:spLocks noChangeArrowheads="1"/>
              </p:cNvSpPr>
              <p:nvPr/>
            </p:nvSpPr>
            <p:spPr bwMode="auto">
              <a:xfrm>
                <a:off x="4961" y="2500"/>
                <a:ext cx="8" cy="595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459"/>
              <p:cNvSpPr>
                <a:spLocks noChangeArrowheads="1"/>
              </p:cNvSpPr>
              <p:nvPr/>
            </p:nvSpPr>
            <p:spPr bwMode="auto">
              <a:xfrm>
                <a:off x="4969" y="2500"/>
                <a:ext cx="8" cy="595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Rectangle 460"/>
              <p:cNvSpPr>
                <a:spLocks noChangeArrowheads="1"/>
              </p:cNvSpPr>
              <p:nvPr/>
            </p:nvSpPr>
            <p:spPr bwMode="auto">
              <a:xfrm>
                <a:off x="4977" y="2500"/>
                <a:ext cx="8" cy="595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Rectangle 461"/>
              <p:cNvSpPr>
                <a:spLocks noChangeArrowheads="1"/>
              </p:cNvSpPr>
              <p:nvPr/>
            </p:nvSpPr>
            <p:spPr bwMode="auto">
              <a:xfrm>
                <a:off x="4985" y="2500"/>
                <a:ext cx="8" cy="595"/>
              </a:xfrm>
              <a:prstGeom prst="rect">
                <a:avLst/>
              </a:prstGeom>
              <a:solidFill>
                <a:srgbClr val="003A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Rectangle 462"/>
              <p:cNvSpPr>
                <a:spLocks noChangeArrowheads="1"/>
              </p:cNvSpPr>
              <p:nvPr/>
            </p:nvSpPr>
            <p:spPr bwMode="auto">
              <a:xfrm>
                <a:off x="4993" y="2500"/>
                <a:ext cx="8" cy="595"/>
              </a:xfrm>
              <a:prstGeom prst="rect">
                <a:avLst/>
              </a:prstGeom>
              <a:solidFill>
                <a:srgbClr val="003B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463"/>
              <p:cNvSpPr>
                <a:spLocks noChangeArrowheads="1"/>
              </p:cNvSpPr>
              <p:nvPr/>
            </p:nvSpPr>
            <p:spPr bwMode="auto">
              <a:xfrm>
                <a:off x="5001" y="2500"/>
                <a:ext cx="8" cy="595"/>
              </a:xfrm>
              <a:prstGeom prst="rect">
                <a:avLst/>
              </a:prstGeom>
              <a:solidFill>
                <a:srgbClr val="003D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Rectangle 464"/>
              <p:cNvSpPr>
                <a:spLocks noChangeArrowheads="1"/>
              </p:cNvSpPr>
              <p:nvPr/>
            </p:nvSpPr>
            <p:spPr bwMode="auto">
              <a:xfrm>
                <a:off x="5009" y="2500"/>
                <a:ext cx="4" cy="595"/>
              </a:xfrm>
              <a:prstGeom prst="rect">
                <a:avLst/>
              </a:prstGeom>
              <a:solidFill>
                <a:srgbClr val="003E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Rectangle 465"/>
              <p:cNvSpPr>
                <a:spLocks noChangeArrowheads="1"/>
              </p:cNvSpPr>
              <p:nvPr/>
            </p:nvSpPr>
            <p:spPr bwMode="auto">
              <a:xfrm>
                <a:off x="5013" y="2500"/>
                <a:ext cx="8" cy="595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Rectangle 466"/>
              <p:cNvSpPr>
                <a:spLocks noChangeArrowheads="1"/>
              </p:cNvSpPr>
              <p:nvPr/>
            </p:nvSpPr>
            <p:spPr bwMode="auto">
              <a:xfrm>
                <a:off x="5021" y="2500"/>
                <a:ext cx="8" cy="595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Rectangle 467"/>
              <p:cNvSpPr>
                <a:spLocks noChangeArrowheads="1"/>
              </p:cNvSpPr>
              <p:nvPr/>
            </p:nvSpPr>
            <p:spPr bwMode="auto">
              <a:xfrm>
                <a:off x="5029" y="2500"/>
                <a:ext cx="8" cy="595"/>
              </a:xfrm>
              <a:prstGeom prst="rect">
                <a:avLst/>
              </a:prstGeom>
              <a:solidFill>
                <a:srgbClr val="004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468"/>
              <p:cNvSpPr>
                <a:spLocks noChangeArrowheads="1"/>
              </p:cNvSpPr>
              <p:nvPr/>
            </p:nvSpPr>
            <p:spPr bwMode="auto">
              <a:xfrm>
                <a:off x="5037" y="2500"/>
                <a:ext cx="8" cy="595"/>
              </a:xfrm>
              <a:prstGeom prst="rect">
                <a:avLst/>
              </a:prstGeom>
              <a:solidFill>
                <a:srgbClr val="0042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469"/>
              <p:cNvSpPr>
                <a:spLocks noChangeArrowheads="1"/>
              </p:cNvSpPr>
              <p:nvPr/>
            </p:nvSpPr>
            <p:spPr bwMode="auto">
              <a:xfrm>
                <a:off x="5045" y="2500"/>
                <a:ext cx="8" cy="595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470"/>
              <p:cNvSpPr>
                <a:spLocks noChangeArrowheads="1"/>
              </p:cNvSpPr>
              <p:nvPr/>
            </p:nvSpPr>
            <p:spPr bwMode="auto">
              <a:xfrm>
                <a:off x="5053" y="2500"/>
                <a:ext cx="7" cy="595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471"/>
              <p:cNvSpPr>
                <a:spLocks noChangeArrowheads="1"/>
              </p:cNvSpPr>
              <p:nvPr/>
            </p:nvSpPr>
            <p:spPr bwMode="auto">
              <a:xfrm>
                <a:off x="5060" y="2500"/>
                <a:ext cx="8" cy="595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Rectangle 472"/>
              <p:cNvSpPr>
                <a:spLocks noChangeArrowheads="1"/>
              </p:cNvSpPr>
              <p:nvPr/>
            </p:nvSpPr>
            <p:spPr bwMode="auto">
              <a:xfrm>
                <a:off x="5068" y="2500"/>
                <a:ext cx="8" cy="595"/>
              </a:xfrm>
              <a:prstGeom prst="rect">
                <a:avLst/>
              </a:prstGeom>
              <a:solidFill>
                <a:srgbClr val="004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473"/>
              <p:cNvSpPr>
                <a:spLocks noChangeArrowheads="1"/>
              </p:cNvSpPr>
              <p:nvPr/>
            </p:nvSpPr>
            <p:spPr bwMode="auto">
              <a:xfrm>
                <a:off x="5076" y="2500"/>
                <a:ext cx="8" cy="595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Rectangle 474"/>
              <p:cNvSpPr>
                <a:spLocks noChangeArrowheads="1"/>
              </p:cNvSpPr>
              <p:nvPr/>
            </p:nvSpPr>
            <p:spPr bwMode="auto">
              <a:xfrm>
                <a:off x="5084" y="2500"/>
                <a:ext cx="8" cy="595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Rectangle 475"/>
              <p:cNvSpPr>
                <a:spLocks noChangeArrowheads="1"/>
              </p:cNvSpPr>
              <p:nvPr/>
            </p:nvSpPr>
            <p:spPr bwMode="auto">
              <a:xfrm>
                <a:off x="5092" y="2500"/>
                <a:ext cx="8" cy="595"/>
              </a:xfrm>
              <a:prstGeom prst="rect">
                <a:avLst/>
              </a:prstGeom>
              <a:solidFill>
                <a:srgbClr val="004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Rectangle 476"/>
              <p:cNvSpPr>
                <a:spLocks noChangeArrowheads="1"/>
              </p:cNvSpPr>
              <p:nvPr/>
            </p:nvSpPr>
            <p:spPr bwMode="auto">
              <a:xfrm>
                <a:off x="5100" y="2500"/>
                <a:ext cx="8" cy="595"/>
              </a:xfrm>
              <a:prstGeom prst="rect">
                <a:avLst/>
              </a:prstGeom>
              <a:solidFill>
                <a:srgbClr val="004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Rectangle 477"/>
              <p:cNvSpPr>
                <a:spLocks noChangeArrowheads="1"/>
              </p:cNvSpPr>
              <p:nvPr/>
            </p:nvSpPr>
            <p:spPr bwMode="auto">
              <a:xfrm>
                <a:off x="5108" y="2500"/>
                <a:ext cx="8" cy="595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478"/>
              <p:cNvSpPr>
                <a:spLocks noChangeArrowheads="1"/>
              </p:cNvSpPr>
              <p:nvPr/>
            </p:nvSpPr>
            <p:spPr bwMode="auto">
              <a:xfrm>
                <a:off x="5116" y="2500"/>
                <a:ext cx="8" cy="595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Rectangle 479"/>
              <p:cNvSpPr>
                <a:spLocks noChangeArrowheads="1"/>
              </p:cNvSpPr>
              <p:nvPr/>
            </p:nvSpPr>
            <p:spPr bwMode="auto">
              <a:xfrm>
                <a:off x="5124" y="2500"/>
                <a:ext cx="8" cy="595"/>
              </a:xfrm>
              <a:prstGeom prst="rect">
                <a:avLst/>
              </a:prstGeom>
              <a:solidFill>
                <a:srgbClr val="004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Rectangle 480"/>
              <p:cNvSpPr>
                <a:spLocks noChangeArrowheads="1"/>
              </p:cNvSpPr>
              <p:nvPr/>
            </p:nvSpPr>
            <p:spPr bwMode="auto">
              <a:xfrm>
                <a:off x="5132" y="2500"/>
                <a:ext cx="8" cy="595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Rectangle 481"/>
              <p:cNvSpPr>
                <a:spLocks noChangeArrowheads="1"/>
              </p:cNvSpPr>
              <p:nvPr/>
            </p:nvSpPr>
            <p:spPr bwMode="auto">
              <a:xfrm>
                <a:off x="5140" y="2500"/>
                <a:ext cx="8" cy="595"/>
              </a:xfrm>
              <a:prstGeom prst="rect">
                <a:avLst/>
              </a:prstGeom>
              <a:solidFill>
                <a:srgbClr val="004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Rectangle 482"/>
              <p:cNvSpPr>
                <a:spLocks noChangeArrowheads="1"/>
              </p:cNvSpPr>
              <p:nvPr/>
            </p:nvSpPr>
            <p:spPr bwMode="auto">
              <a:xfrm>
                <a:off x="5148" y="2500"/>
                <a:ext cx="12" cy="595"/>
              </a:xfrm>
              <a:prstGeom prst="rect">
                <a:avLst/>
              </a:prstGeom>
              <a:solidFill>
                <a:srgbClr val="005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Rectangle 483"/>
              <p:cNvSpPr>
                <a:spLocks noChangeArrowheads="1"/>
              </p:cNvSpPr>
              <p:nvPr/>
            </p:nvSpPr>
            <p:spPr bwMode="auto">
              <a:xfrm>
                <a:off x="5160" y="2500"/>
                <a:ext cx="7" cy="595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Rectangle 484"/>
              <p:cNvSpPr>
                <a:spLocks noChangeArrowheads="1"/>
              </p:cNvSpPr>
              <p:nvPr/>
            </p:nvSpPr>
            <p:spPr bwMode="auto">
              <a:xfrm>
                <a:off x="5167" y="2500"/>
                <a:ext cx="8" cy="595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Rectangle 485"/>
              <p:cNvSpPr>
                <a:spLocks noChangeArrowheads="1"/>
              </p:cNvSpPr>
              <p:nvPr/>
            </p:nvSpPr>
            <p:spPr bwMode="auto">
              <a:xfrm>
                <a:off x="5175" y="2500"/>
                <a:ext cx="12" cy="595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Rectangle 486"/>
              <p:cNvSpPr>
                <a:spLocks noChangeArrowheads="1"/>
              </p:cNvSpPr>
              <p:nvPr/>
            </p:nvSpPr>
            <p:spPr bwMode="auto">
              <a:xfrm>
                <a:off x="5187" y="2500"/>
                <a:ext cx="8" cy="595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Rectangle 487"/>
              <p:cNvSpPr>
                <a:spLocks noChangeArrowheads="1"/>
              </p:cNvSpPr>
              <p:nvPr/>
            </p:nvSpPr>
            <p:spPr bwMode="auto">
              <a:xfrm>
                <a:off x="5195" y="2500"/>
                <a:ext cx="8" cy="595"/>
              </a:xfrm>
              <a:prstGeom prst="rect">
                <a:avLst/>
              </a:prstGeom>
              <a:solidFill>
                <a:srgbClr val="0055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Rectangle 488"/>
              <p:cNvSpPr>
                <a:spLocks noChangeArrowheads="1"/>
              </p:cNvSpPr>
              <p:nvPr/>
            </p:nvSpPr>
            <p:spPr bwMode="auto">
              <a:xfrm>
                <a:off x="5203" y="2500"/>
                <a:ext cx="12" cy="595"/>
              </a:xfrm>
              <a:prstGeom prst="rect">
                <a:avLst/>
              </a:prstGeom>
              <a:solidFill>
                <a:srgbClr val="0055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Rectangle 489"/>
              <p:cNvSpPr>
                <a:spLocks noChangeArrowheads="1"/>
              </p:cNvSpPr>
              <p:nvPr/>
            </p:nvSpPr>
            <p:spPr bwMode="auto">
              <a:xfrm>
                <a:off x="5215" y="2500"/>
                <a:ext cx="12" cy="595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Rectangle 490"/>
              <p:cNvSpPr>
                <a:spLocks noChangeArrowheads="1"/>
              </p:cNvSpPr>
              <p:nvPr/>
            </p:nvSpPr>
            <p:spPr bwMode="auto">
              <a:xfrm>
                <a:off x="5227" y="2500"/>
                <a:ext cx="12" cy="595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Rectangle 491"/>
              <p:cNvSpPr>
                <a:spLocks noChangeArrowheads="1"/>
              </p:cNvSpPr>
              <p:nvPr/>
            </p:nvSpPr>
            <p:spPr bwMode="auto">
              <a:xfrm>
                <a:off x="5239" y="2500"/>
                <a:ext cx="8" cy="595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Rectangle 492"/>
              <p:cNvSpPr>
                <a:spLocks noChangeArrowheads="1"/>
              </p:cNvSpPr>
              <p:nvPr/>
            </p:nvSpPr>
            <p:spPr bwMode="auto">
              <a:xfrm>
                <a:off x="5247" y="2500"/>
                <a:ext cx="16" cy="595"/>
              </a:xfrm>
              <a:prstGeom prst="rect">
                <a:avLst/>
              </a:prstGeom>
              <a:solidFill>
                <a:srgbClr val="0059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Rectangle 493"/>
              <p:cNvSpPr>
                <a:spLocks noChangeArrowheads="1"/>
              </p:cNvSpPr>
              <p:nvPr/>
            </p:nvSpPr>
            <p:spPr bwMode="auto">
              <a:xfrm>
                <a:off x="5263" y="2500"/>
                <a:ext cx="12" cy="595"/>
              </a:xfrm>
              <a:prstGeom prst="rect">
                <a:avLst/>
              </a:prstGeom>
              <a:solidFill>
                <a:srgbClr val="005A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Rectangle 494"/>
              <p:cNvSpPr>
                <a:spLocks noChangeArrowheads="1"/>
              </p:cNvSpPr>
              <p:nvPr/>
            </p:nvSpPr>
            <p:spPr bwMode="auto">
              <a:xfrm>
                <a:off x="5275" y="2500"/>
                <a:ext cx="15" cy="595"/>
              </a:xfrm>
              <a:prstGeom prst="rect">
                <a:avLst/>
              </a:prstGeom>
              <a:solidFill>
                <a:srgbClr val="005C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Rectangle 495"/>
              <p:cNvSpPr>
                <a:spLocks noChangeArrowheads="1"/>
              </p:cNvSpPr>
              <p:nvPr/>
            </p:nvSpPr>
            <p:spPr bwMode="auto">
              <a:xfrm>
                <a:off x="5290" y="2500"/>
                <a:ext cx="16" cy="595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Rectangle 496"/>
              <p:cNvSpPr>
                <a:spLocks noChangeArrowheads="1"/>
              </p:cNvSpPr>
              <p:nvPr/>
            </p:nvSpPr>
            <p:spPr bwMode="auto">
              <a:xfrm>
                <a:off x="5306" y="2500"/>
                <a:ext cx="16" cy="595"/>
              </a:xfrm>
              <a:prstGeom prst="rect">
                <a:avLst/>
              </a:prstGeom>
              <a:solidFill>
                <a:srgbClr val="005E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Rectangle 497"/>
              <p:cNvSpPr>
                <a:spLocks noChangeArrowheads="1"/>
              </p:cNvSpPr>
              <p:nvPr/>
            </p:nvSpPr>
            <p:spPr bwMode="auto">
              <a:xfrm>
                <a:off x="5322" y="2500"/>
                <a:ext cx="16" cy="595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Rectangle 498"/>
              <p:cNvSpPr>
                <a:spLocks noChangeArrowheads="1"/>
              </p:cNvSpPr>
              <p:nvPr/>
            </p:nvSpPr>
            <p:spPr bwMode="auto">
              <a:xfrm>
                <a:off x="5338" y="2500"/>
                <a:ext cx="24" cy="595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Rectangle 499"/>
              <p:cNvSpPr>
                <a:spLocks noChangeArrowheads="1"/>
              </p:cNvSpPr>
              <p:nvPr/>
            </p:nvSpPr>
            <p:spPr bwMode="auto">
              <a:xfrm>
                <a:off x="5362" y="2500"/>
                <a:ext cx="16" cy="595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Rectangle 500"/>
              <p:cNvSpPr>
                <a:spLocks noChangeArrowheads="1"/>
              </p:cNvSpPr>
              <p:nvPr/>
            </p:nvSpPr>
            <p:spPr bwMode="auto">
              <a:xfrm>
                <a:off x="5378" y="2500"/>
                <a:ext cx="27" cy="595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Rectangle 501"/>
              <p:cNvSpPr>
                <a:spLocks noChangeArrowheads="1"/>
              </p:cNvSpPr>
              <p:nvPr/>
            </p:nvSpPr>
            <p:spPr bwMode="auto">
              <a:xfrm>
                <a:off x="5405" y="2500"/>
                <a:ext cx="28" cy="595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Rectangle 502"/>
              <p:cNvSpPr>
                <a:spLocks noChangeArrowheads="1"/>
              </p:cNvSpPr>
              <p:nvPr/>
            </p:nvSpPr>
            <p:spPr bwMode="auto">
              <a:xfrm>
                <a:off x="5433" y="2500"/>
                <a:ext cx="44" cy="595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Rectangle 503"/>
              <p:cNvSpPr>
                <a:spLocks noChangeArrowheads="1"/>
              </p:cNvSpPr>
              <p:nvPr/>
            </p:nvSpPr>
            <p:spPr bwMode="auto">
              <a:xfrm>
                <a:off x="5477" y="2500"/>
                <a:ext cx="55" cy="595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Rectangle 504"/>
              <p:cNvSpPr>
                <a:spLocks noChangeArrowheads="1"/>
              </p:cNvSpPr>
              <p:nvPr/>
            </p:nvSpPr>
            <p:spPr bwMode="auto">
              <a:xfrm>
                <a:off x="5532" y="2500"/>
                <a:ext cx="28" cy="595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Rectangle 505"/>
              <p:cNvSpPr>
                <a:spLocks noChangeArrowheads="1"/>
              </p:cNvSpPr>
              <p:nvPr/>
            </p:nvSpPr>
            <p:spPr bwMode="auto">
              <a:xfrm>
                <a:off x="4708" y="2651"/>
                <a:ext cx="4" cy="297"/>
              </a:xfrm>
              <a:prstGeom prst="rect">
                <a:avLst/>
              </a:prstGeom>
              <a:solidFill>
                <a:srgbClr val="000F2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Rectangle 506"/>
              <p:cNvSpPr>
                <a:spLocks noChangeArrowheads="1"/>
              </p:cNvSpPr>
              <p:nvPr/>
            </p:nvSpPr>
            <p:spPr bwMode="auto">
              <a:xfrm>
                <a:off x="4712" y="2651"/>
                <a:ext cx="4" cy="297"/>
              </a:xfrm>
              <a:prstGeom prst="rect">
                <a:avLst/>
              </a:prstGeom>
              <a:solidFill>
                <a:srgbClr val="001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Rectangle 507"/>
              <p:cNvSpPr>
                <a:spLocks noChangeArrowheads="1"/>
              </p:cNvSpPr>
              <p:nvPr/>
            </p:nvSpPr>
            <p:spPr bwMode="auto">
              <a:xfrm>
                <a:off x="4716" y="2651"/>
                <a:ext cx="3" cy="297"/>
              </a:xfrm>
              <a:prstGeom prst="rect">
                <a:avLst/>
              </a:prstGeom>
              <a:solidFill>
                <a:srgbClr val="0010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Rectangle 508"/>
              <p:cNvSpPr>
                <a:spLocks noChangeArrowheads="1"/>
              </p:cNvSpPr>
              <p:nvPr/>
            </p:nvSpPr>
            <p:spPr bwMode="auto">
              <a:xfrm>
                <a:off x="4719" y="2651"/>
                <a:ext cx="4" cy="297"/>
              </a:xfrm>
              <a:prstGeom prst="rect">
                <a:avLst/>
              </a:prstGeom>
              <a:solidFill>
                <a:srgbClr val="0011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Rectangle 509"/>
              <p:cNvSpPr>
                <a:spLocks noChangeArrowheads="1"/>
              </p:cNvSpPr>
              <p:nvPr/>
            </p:nvSpPr>
            <p:spPr bwMode="auto">
              <a:xfrm>
                <a:off x="4723" y="2651"/>
                <a:ext cx="4" cy="297"/>
              </a:xfrm>
              <a:prstGeom prst="rect">
                <a:avLst/>
              </a:prstGeom>
              <a:solidFill>
                <a:srgbClr val="001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Rectangle 510"/>
              <p:cNvSpPr>
                <a:spLocks noChangeArrowheads="1"/>
              </p:cNvSpPr>
              <p:nvPr/>
            </p:nvSpPr>
            <p:spPr bwMode="auto">
              <a:xfrm>
                <a:off x="4727" y="2651"/>
                <a:ext cx="4" cy="297"/>
              </a:xfrm>
              <a:prstGeom prst="rect">
                <a:avLst/>
              </a:prstGeom>
              <a:solidFill>
                <a:srgbClr val="0013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Rectangle 511"/>
              <p:cNvSpPr>
                <a:spLocks noChangeArrowheads="1"/>
              </p:cNvSpPr>
              <p:nvPr/>
            </p:nvSpPr>
            <p:spPr bwMode="auto">
              <a:xfrm>
                <a:off x="4731" y="2651"/>
                <a:ext cx="4" cy="297"/>
              </a:xfrm>
              <a:prstGeom prst="rect">
                <a:avLst/>
              </a:prstGeom>
              <a:solidFill>
                <a:srgbClr val="0014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Rectangle 512"/>
              <p:cNvSpPr>
                <a:spLocks noChangeArrowheads="1"/>
              </p:cNvSpPr>
              <p:nvPr/>
            </p:nvSpPr>
            <p:spPr bwMode="auto">
              <a:xfrm>
                <a:off x="4735" y="2651"/>
                <a:ext cx="4" cy="297"/>
              </a:xfrm>
              <a:prstGeom prst="rect">
                <a:avLst/>
              </a:prstGeom>
              <a:solidFill>
                <a:srgbClr val="0015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Rectangle 513"/>
              <p:cNvSpPr>
                <a:spLocks noChangeArrowheads="1"/>
              </p:cNvSpPr>
              <p:nvPr/>
            </p:nvSpPr>
            <p:spPr bwMode="auto">
              <a:xfrm>
                <a:off x="4739" y="2651"/>
                <a:ext cx="4" cy="297"/>
              </a:xfrm>
              <a:prstGeom prst="rect">
                <a:avLst/>
              </a:prstGeom>
              <a:solidFill>
                <a:srgbClr val="0015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Rectangle 514"/>
              <p:cNvSpPr>
                <a:spLocks noChangeArrowheads="1"/>
              </p:cNvSpPr>
              <p:nvPr/>
            </p:nvSpPr>
            <p:spPr bwMode="auto">
              <a:xfrm>
                <a:off x="4743" y="2651"/>
                <a:ext cx="4" cy="297"/>
              </a:xfrm>
              <a:prstGeom prst="rect">
                <a:avLst/>
              </a:prstGeom>
              <a:solidFill>
                <a:srgbClr val="0016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Rectangle 515"/>
              <p:cNvSpPr>
                <a:spLocks noChangeArrowheads="1"/>
              </p:cNvSpPr>
              <p:nvPr/>
            </p:nvSpPr>
            <p:spPr bwMode="auto">
              <a:xfrm>
                <a:off x="4747" y="2651"/>
                <a:ext cx="4" cy="297"/>
              </a:xfrm>
              <a:prstGeom prst="rect">
                <a:avLst/>
              </a:prstGeom>
              <a:solidFill>
                <a:srgbClr val="00162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Rectangle 516"/>
              <p:cNvSpPr>
                <a:spLocks noChangeArrowheads="1"/>
              </p:cNvSpPr>
              <p:nvPr/>
            </p:nvSpPr>
            <p:spPr bwMode="auto">
              <a:xfrm>
                <a:off x="4751" y="2651"/>
                <a:ext cx="4" cy="297"/>
              </a:xfrm>
              <a:prstGeom prst="rect">
                <a:avLst/>
              </a:prstGeom>
              <a:solidFill>
                <a:srgbClr val="0017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Rectangle 517"/>
              <p:cNvSpPr>
                <a:spLocks noChangeArrowheads="1"/>
              </p:cNvSpPr>
              <p:nvPr/>
            </p:nvSpPr>
            <p:spPr bwMode="auto">
              <a:xfrm>
                <a:off x="4755" y="2651"/>
                <a:ext cx="4" cy="297"/>
              </a:xfrm>
              <a:prstGeom prst="rect">
                <a:avLst/>
              </a:prstGeom>
              <a:solidFill>
                <a:srgbClr val="001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Rectangle 518"/>
              <p:cNvSpPr>
                <a:spLocks noChangeArrowheads="1"/>
              </p:cNvSpPr>
              <p:nvPr/>
            </p:nvSpPr>
            <p:spPr bwMode="auto">
              <a:xfrm>
                <a:off x="4759" y="2651"/>
                <a:ext cx="4" cy="297"/>
              </a:xfrm>
              <a:prstGeom prst="rect">
                <a:avLst/>
              </a:prstGeom>
              <a:solidFill>
                <a:srgbClr val="0018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Rectangle 519"/>
              <p:cNvSpPr>
                <a:spLocks noChangeArrowheads="1"/>
              </p:cNvSpPr>
              <p:nvPr/>
            </p:nvSpPr>
            <p:spPr bwMode="auto">
              <a:xfrm>
                <a:off x="4763" y="2651"/>
                <a:ext cx="4" cy="297"/>
              </a:xfrm>
              <a:prstGeom prst="rect">
                <a:avLst/>
              </a:prstGeom>
              <a:solidFill>
                <a:srgbClr val="0019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Rectangle 520"/>
              <p:cNvSpPr>
                <a:spLocks noChangeArrowheads="1"/>
              </p:cNvSpPr>
              <p:nvPr/>
            </p:nvSpPr>
            <p:spPr bwMode="auto">
              <a:xfrm>
                <a:off x="4652" y="2651"/>
                <a:ext cx="4" cy="297"/>
              </a:xfrm>
              <a:prstGeom prst="rect">
                <a:avLst/>
              </a:prstGeom>
              <a:solidFill>
                <a:srgbClr val="00010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Rectangle 521"/>
              <p:cNvSpPr>
                <a:spLocks noChangeArrowheads="1"/>
              </p:cNvSpPr>
              <p:nvPr/>
            </p:nvSpPr>
            <p:spPr bwMode="auto">
              <a:xfrm>
                <a:off x="4656" y="2651"/>
                <a:ext cx="4" cy="297"/>
              </a:xfrm>
              <a:prstGeom prst="rect">
                <a:avLst/>
              </a:prstGeom>
              <a:solidFill>
                <a:srgbClr val="00030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Rectangle 522"/>
              <p:cNvSpPr>
                <a:spLocks noChangeArrowheads="1"/>
              </p:cNvSpPr>
              <p:nvPr/>
            </p:nvSpPr>
            <p:spPr bwMode="auto">
              <a:xfrm>
                <a:off x="4660" y="2651"/>
                <a:ext cx="4" cy="297"/>
              </a:xfrm>
              <a:prstGeom prst="rect">
                <a:avLst/>
              </a:prstGeom>
              <a:solidFill>
                <a:srgbClr val="0006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Rectangle 523"/>
              <p:cNvSpPr>
                <a:spLocks noChangeArrowheads="1"/>
              </p:cNvSpPr>
              <p:nvPr/>
            </p:nvSpPr>
            <p:spPr bwMode="auto">
              <a:xfrm>
                <a:off x="4664" y="2651"/>
                <a:ext cx="4" cy="297"/>
              </a:xfrm>
              <a:prstGeom prst="rect">
                <a:avLst/>
              </a:prstGeom>
              <a:solidFill>
                <a:srgbClr val="0009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Rectangle 524"/>
              <p:cNvSpPr>
                <a:spLocks noChangeArrowheads="1"/>
              </p:cNvSpPr>
              <p:nvPr/>
            </p:nvSpPr>
            <p:spPr bwMode="auto">
              <a:xfrm>
                <a:off x="4668" y="2651"/>
                <a:ext cx="4" cy="297"/>
              </a:xfrm>
              <a:prstGeom prst="rect">
                <a:avLst/>
              </a:prstGeom>
              <a:solidFill>
                <a:srgbClr val="000B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Rectangle 525"/>
              <p:cNvSpPr>
                <a:spLocks noChangeArrowheads="1"/>
              </p:cNvSpPr>
              <p:nvPr/>
            </p:nvSpPr>
            <p:spPr bwMode="auto">
              <a:xfrm>
                <a:off x="4672" y="2651"/>
                <a:ext cx="4" cy="297"/>
              </a:xfrm>
              <a:prstGeom prst="rect">
                <a:avLst/>
              </a:prstGeom>
              <a:solidFill>
                <a:srgbClr val="000B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Rectangle 526"/>
              <p:cNvSpPr>
                <a:spLocks noChangeArrowheads="1"/>
              </p:cNvSpPr>
              <p:nvPr/>
            </p:nvSpPr>
            <p:spPr bwMode="auto">
              <a:xfrm>
                <a:off x="4676" y="2651"/>
                <a:ext cx="4" cy="297"/>
              </a:xfrm>
              <a:prstGeom prst="rect">
                <a:avLst/>
              </a:prstGeom>
              <a:solidFill>
                <a:srgbClr val="000B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Rectangle 527"/>
              <p:cNvSpPr>
                <a:spLocks noChangeArrowheads="1"/>
              </p:cNvSpPr>
              <p:nvPr/>
            </p:nvSpPr>
            <p:spPr bwMode="auto">
              <a:xfrm>
                <a:off x="4680" y="2651"/>
                <a:ext cx="4" cy="297"/>
              </a:xfrm>
              <a:prstGeom prst="rect">
                <a:avLst/>
              </a:prstGeom>
              <a:solidFill>
                <a:srgbClr val="000B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528"/>
              <p:cNvSpPr>
                <a:spLocks/>
              </p:cNvSpPr>
              <p:nvPr/>
            </p:nvSpPr>
            <p:spPr bwMode="auto">
              <a:xfrm>
                <a:off x="4795" y="2504"/>
                <a:ext cx="759" cy="590"/>
              </a:xfrm>
              <a:custGeom>
                <a:avLst/>
                <a:gdLst>
                  <a:gd name="T0" fmla="*/ 534 w 759"/>
                  <a:gd name="T1" fmla="*/ 0 h 590"/>
                  <a:gd name="T2" fmla="*/ 534 w 759"/>
                  <a:gd name="T3" fmla="*/ 147 h 590"/>
                  <a:gd name="T4" fmla="*/ 0 w 759"/>
                  <a:gd name="T5" fmla="*/ 147 h 590"/>
                  <a:gd name="T6" fmla="*/ 0 w 759"/>
                  <a:gd name="T7" fmla="*/ 443 h 590"/>
                  <a:gd name="T8" fmla="*/ 534 w 759"/>
                  <a:gd name="T9" fmla="*/ 443 h 590"/>
                  <a:gd name="T10" fmla="*/ 534 w 759"/>
                  <a:gd name="T11" fmla="*/ 590 h 590"/>
                  <a:gd name="T12" fmla="*/ 759 w 759"/>
                  <a:gd name="T13" fmla="*/ 295 h 590"/>
                  <a:gd name="T14" fmla="*/ 534 w 759"/>
                  <a:gd name="T15" fmla="*/ 0 h 5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9"/>
                  <a:gd name="T25" fmla="*/ 0 h 590"/>
                  <a:gd name="T26" fmla="*/ 759 w 759"/>
                  <a:gd name="T27" fmla="*/ 590 h 5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9" h="590">
                    <a:moveTo>
                      <a:pt x="534" y="0"/>
                    </a:moveTo>
                    <a:lnTo>
                      <a:pt x="534" y="147"/>
                    </a:lnTo>
                    <a:lnTo>
                      <a:pt x="0" y="147"/>
                    </a:lnTo>
                    <a:lnTo>
                      <a:pt x="0" y="443"/>
                    </a:lnTo>
                    <a:lnTo>
                      <a:pt x="534" y="443"/>
                    </a:lnTo>
                    <a:lnTo>
                      <a:pt x="534" y="590"/>
                    </a:lnTo>
                    <a:lnTo>
                      <a:pt x="759" y="295"/>
                    </a:lnTo>
                    <a:lnTo>
                      <a:pt x="53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Rectangle 529"/>
              <p:cNvSpPr>
                <a:spLocks noChangeArrowheads="1"/>
              </p:cNvSpPr>
              <p:nvPr/>
            </p:nvSpPr>
            <p:spPr bwMode="auto">
              <a:xfrm>
                <a:off x="4711" y="2651"/>
                <a:ext cx="56" cy="2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Rectangle 530"/>
              <p:cNvSpPr>
                <a:spLocks noChangeArrowheads="1"/>
              </p:cNvSpPr>
              <p:nvPr/>
            </p:nvSpPr>
            <p:spPr bwMode="auto">
              <a:xfrm>
                <a:off x="4655" y="2651"/>
                <a:ext cx="28" cy="2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Rectangle 532"/>
            <p:cNvSpPr>
              <a:spLocks noChangeArrowheads="1"/>
            </p:cNvSpPr>
            <p:nvPr/>
          </p:nvSpPr>
          <p:spPr bwMode="auto">
            <a:xfrm>
              <a:off x="4799" y="2655"/>
              <a:ext cx="7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Concentrated</a:t>
              </a:r>
              <a:endParaRPr lang="en-US"/>
            </a:p>
          </p:txBody>
        </p:sp>
        <p:sp>
          <p:nvSpPr>
            <p:cNvPr id="63" name="Rectangle 533"/>
            <p:cNvSpPr>
              <a:spLocks noChangeArrowheads="1"/>
            </p:cNvSpPr>
            <p:nvPr/>
          </p:nvSpPr>
          <p:spPr bwMode="auto">
            <a:xfrm>
              <a:off x="4989" y="2806"/>
              <a:ext cx="27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Salts</a:t>
              </a:r>
              <a:endParaRPr lang="en-US"/>
            </a:p>
          </p:txBody>
        </p:sp>
        <p:grpSp>
          <p:nvGrpSpPr>
            <p:cNvPr id="64" name="Group 627"/>
            <p:cNvGrpSpPr>
              <a:grpSpLocks/>
            </p:cNvGrpSpPr>
            <p:nvPr/>
          </p:nvGrpSpPr>
          <p:grpSpPr bwMode="auto">
            <a:xfrm>
              <a:off x="1968" y="2215"/>
              <a:ext cx="825" cy="1058"/>
              <a:chOff x="1968" y="2215"/>
              <a:chExt cx="825" cy="1058"/>
            </a:xfrm>
          </p:grpSpPr>
          <p:sp>
            <p:nvSpPr>
              <p:cNvPr id="222" name="Rectangle 534"/>
              <p:cNvSpPr>
                <a:spLocks noChangeArrowheads="1"/>
              </p:cNvSpPr>
              <p:nvPr/>
            </p:nvSpPr>
            <p:spPr bwMode="auto">
              <a:xfrm>
                <a:off x="2095" y="2215"/>
                <a:ext cx="24" cy="1058"/>
              </a:xfrm>
              <a:prstGeom prst="rect">
                <a:avLst/>
              </a:prstGeom>
              <a:solidFill>
                <a:srgbClr val="C5C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Rectangle 535"/>
              <p:cNvSpPr>
                <a:spLocks noChangeArrowheads="1"/>
              </p:cNvSpPr>
              <p:nvPr/>
            </p:nvSpPr>
            <p:spPr bwMode="auto">
              <a:xfrm>
                <a:off x="2119" y="2215"/>
                <a:ext cx="19" cy="1058"/>
              </a:xfrm>
              <a:prstGeom prst="rect">
                <a:avLst/>
              </a:prstGeom>
              <a:solidFill>
                <a:srgbClr val="C3C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536"/>
              <p:cNvSpPr>
                <a:spLocks noChangeArrowheads="1"/>
              </p:cNvSpPr>
              <p:nvPr/>
            </p:nvSpPr>
            <p:spPr bwMode="auto">
              <a:xfrm>
                <a:off x="2138" y="2215"/>
                <a:ext cx="16" cy="1058"/>
              </a:xfrm>
              <a:prstGeom prst="rect">
                <a:avLst/>
              </a:prstGeom>
              <a:solidFill>
                <a:srgbClr val="C1C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537"/>
              <p:cNvSpPr>
                <a:spLocks noChangeArrowheads="1"/>
              </p:cNvSpPr>
              <p:nvPr/>
            </p:nvSpPr>
            <p:spPr bwMode="auto">
              <a:xfrm>
                <a:off x="2154" y="2215"/>
                <a:ext cx="16" cy="1058"/>
              </a:xfrm>
              <a:prstGeom prst="rect">
                <a:avLst/>
              </a:prstGeom>
              <a:solidFill>
                <a:srgbClr val="BFC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538"/>
              <p:cNvSpPr>
                <a:spLocks noChangeArrowheads="1"/>
              </p:cNvSpPr>
              <p:nvPr/>
            </p:nvSpPr>
            <p:spPr bwMode="auto">
              <a:xfrm>
                <a:off x="2170" y="2215"/>
                <a:ext cx="20" cy="1058"/>
              </a:xfrm>
              <a:prstGeom prst="rect">
                <a:avLst/>
              </a:prstGeom>
              <a:solidFill>
                <a:srgbClr val="BDC0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Rectangle 539"/>
              <p:cNvSpPr>
                <a:spLocks noChangeArrowheads="1"/>
              </p:cNvSpPr>
              <p:nvPr/>
            </p:nvSpPr>
            <p:spPr bwMode="auto">
              <a:xfrm>
                <a:off x="2190" y="2215"/>
                <a:ext cx="12" cy="1058"/>
              </a:xfrm>
              <a:prstGeom prst="rect">
                <a:avLst/>
              </a:prstGeom>
              <a:solidFill>
                <a:srgbClr val="BBBF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540"/>
              <p:cNvSpPr>
                <a:spLocks noChangeArrowheads="1"/>
              </p:cNvSpPr>
              <p:nvPr/>
            </p:nvSpPr>
            <p:spPr bwMode="auto">
              <a:xfrm>
                <a:off x="2202" y="2215"/>
                <a:ext cx="16" cy="1058"/>
              </a:xfrm>
              <a:prstGeom prst="rect">
                <a:avLst/>
              </a:prstGeom>
              <a:solidFill>
                <a:srgbClr val="B9BD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541"/>
              <p:cNvSpPr>
                <a:spLocks noChangeArrowheads="1"/>
              </p:cNvSpPr>
              <p:nvPr/>
            </p:nvSpPr>
            <p:spPr bwMode="auto">
              <a:xfrm>
                <a:off x="2218" y="2215"/>
                <a:ext cx="12" cy="1058"/>
              </a:xfrm>
              <a:prstGeom prst="rect">
                <a:avLst/>
              </a:prstGeom>
              <a:solidFill>
                <a:srgbClr val="B7B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542"/>
              <p:cNvSpPr>
                <a:spLocks noChangeArrowheads="1"/>
              </p:cNvSpPr>
              <p:nvPr/>
            </p:nvSpPr>
            <p:spPr bwMode="auto">
              <a:xfrm>
                <a:off x="2230" y="2215"/>
                <a:ext cx="12" cy="1058"/>
              </a:xfrm>
              <a:prstGeom prst="rect">
                <a:avLst/>
              </a:prstGeom>
              <a:solidFill>
                <a:srgbClr val="B5B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543"/>
              <p:cNvSpPr>
                <a:spLocks noChangeArrowheads="1"/>
              </p:cNvSpPr>
              <p:nvPr/>
            </p:nvSpPr>
            <p:spPr bwMode="auto">
              <a:xfrm>
                <a:off x="2242" y="2215"/>
                <a:ext cx="11" cy="1058"/>
              </a:xfrm>
              <a:prstGeom prst="rect">
                <a:avLst/>
              </a:prstGeom>
              <a:solidFill>
                <a:srgbClr val="B3B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544"/>
              <p:cNvSpPr>
                <a:spLocks noChangeArrowheads="1"/>
              </p:cNvSpPr>
              <p:nvPr/>
            </p:nvSpPr>
            <p:spPr bwMode="auto">
              <a:xfrm>
                <a:off x="2253" y="2215"/>
                <a:ext cx="8" cy="1058"/>
              </a:xfrm>
              <a:prstGeom prst="rect">
                <a:avLst/>
              </a:prstGeom>
              <a:solidFill>
                <a:srgbClr val="B1B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545"/>
              <p:cNvSpPr>
                <a:spLocks noChangeArrowheads="1"/>
              </p:cNvSpPr>
              <p:nvPr/>
            </p:nvSpPr>
            <p:spPr bwMode="auto">
              <a:xfrm>
                <a:off x="2261" y="2215"/>
                <a:ext cx="12" cy="1058"/>
              </a:xfrm>
              <a:prstGeom prst="rect">
                <a:avLst/>
              </a:prstGeom>
              <a:solidFill>
                <a:srgbClr val="AFB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546"/>
              <p:cNvSpPr>
                <a:spLocks noChangeArrowheads="1"/>
              </p:cNvSpPr>
              <p:nvPr/>
            </p:nvSpPr>
            <p:spPr bwMode="auto">
              <a:xfrm>
                <a:off x="2273" y="2215"/>
                <a:ext cx="12" cy="1058"/>
              </a:xfrm>
              <a:prstGeom prst="rect">
                <a:avLst/>
              </a:prstGeom>
              <a:solidFill>
                <a:srgbClr val="ADB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547"/>
              <p:cNvSpPr>
                <a:spLocks noChangeArrowheads="1"/>
              </p:cNvSpPr>
              <p:nvPr/>
            </p:nvSpPr>
            <p:spPr bwMode="auto">
              <a:xfrm>
                <a:off x="2285" y="2215"/>
                <a:ext cx="8" cy="1058"/>
              </a:xfrm>
              <a:prstGeom prst="rect">
                <a:avLst/>
              </a:prstGeom>
              <a:solidFill>
                <a:srgbClr val="ABB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548"/>
              <p:cNvSpPr>
                <a:spLocks noChangeArrowheads="1"/>
              </p:cNvSpPr>
              <p:nvPr/>
            </p:nvSpPr>
            <p:spPr bwMode="auto">
              <a:xfrm>
                <a:off x="2293" y="2215"/>
                <a:ext cx="8" cy="1058"/>
              </a:xfrm>
              <a:prstGeom prst="rect">
                <a:avLst/>
              </a:prstGeom>
              <a:solidFill>
                <a:srgbClr val="A9B1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549"/>
              <p:cNvSpPr>
                <a:spLocks noChangeArrowheads="1"/>
              </p:cNvSpPr>
              <p:nvPr/>
            </p:nvSpPr>
            <p:spPr bwMode="auto">
              <a:xfrm>
                <a:off x="2301" y="2215"/>
                <a:ext cx="8" cy="1058"/>
              </a:xfrm>
              <a:prstGeom prst="rect">
                <a:avLst/>
              </a:prstGeom>
              <a:solidFill>
                <a:srgbClr val="A7B0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550"/>
              <p:cNvSpPr>
                <a:spLocks noChangeArrowheads="1"/>
              </p:cNvSpPr>
              <p:nvPr/>
            </p:nvSpPr>
            <p:spPr bwMode="auto">
              <a:xfrm>
                <a:off x="2309" y="2215"/>
                <a:ext cx="8" cy="1058"/>
              </a:xfrm>
              <a:prstGeom prst="rect">
                <a:avLst/>
              </a:prstGeom>
              <a:solidFill>
                <a:srgbClr val="A5AF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551"/>
              <p:cNvSpPr>
                <a:spLocks noChangeArrowheads="1"/>
              </p:cNvSpPr>
              <p:nvPr/>
            </p:nvSpPr>
            <p:spPr bwMode="auto">
              <a:xfrm>
                <a:off x="2317" y="2215"/>
                <a:ext cx="8" cy="1058"/>
              </a:xfrm>
              <a:prstGeom prst="rect">
                <a:avLst/>
              </a:prstGeom>
              <a:solidFill>
                <a:srgbClr val="A3AD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552"/>
              <p:cNvSpPr>
                <a:spLocks noChangeArrowheads="1"/>
              </p:cNvSpPr>
              <p:nvPr/>
            </p:nvSpPr>
            <p:spPr bwMode="auto">
              <a:xfrm>
                <a:off x="2325" y="2215"/>
                <a:ext cx="8" cy="1058"/>
              </a:xfrm>
              <a:prstGeom prst="rect">
                <a:avLst/>
              </a:prstGeom>
              <a:solidFill>
                <a:srgbClr val="A1AC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553"/>
              <p:cNvSpPr>
                <a:spLocks noChangeArrowheads="1"/>
              </p:cNvSpPr>
              <p:nvPr/>
            </p:nvSpPr>
            <p:spPr bwMode="auto">
              <a:xfrm>
                <a:off x="2333" y="2215"/>
                <a:ext cx="12" cy="1058"/>
              </a:xfrm>
              <a:prstGeom prst="rect">
                <a:avLst/>
              </a:prstGeom>
              <a:solidFill>
                <a:srgbClr val="9FA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554"/>
              <p:cNvSpPr>
                <a:spLocks noChangeArrowheads="1"/>
              </p:cNvSpPr>
              <p:nvPr/>
            </p:nvSpPr>
            <p:spPr bwMode="auto">
              <a:xfrm>
                <a:off x="2345" y="2215"/>
                <a:ext cx="8" cy="1058"/>
              </a:xfrm>
              <a:prstGeom prst="rect">
                <a:avLst/>
              </a:prstGeom>
              <a:solidFill>
                <a:srgbClr val="9DA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555"/>
              <p:cNvSpPr>
                <a:spLocks noChangeArrowheads="1"/>
              </p:cNvSpPr>
              <p:nvPr/>
            </p:nvSpPr>
            <p:spPr bwMode="auto">
              <a:xfrm>
                <a:off x="2353" y="2215"/>
                <a:ext cx="7" cy="1058"/>
              </a:xfrm>
              <a:prstGeom prst="rect">
                <a:avLst/>
              </a:prstGeom>
              <a:solidFill>
                <a:srgbClr val="9BA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556"/>
              <p:cNvSpPr>
                <a:spLocks noChangeArrowheads="1"/>
              </p:cNvSpPr>
              <p:nvPr/>
            </p:nvSpPr>
            <p:spPr bwMode="auto">
              <a:xfrm>
                <a:off x="2360" y="2215"/>
                <a:ext cx="8" cy="1058"/>
              </a:xfrm>
              <a:prstGeom prst="rect">
                <a:avLst/>
              </a:prstGeom>
              <a:solidFill>
                <a:srgbClr val="99A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557"/>
              <p:cNvSpPr>
                <a:spLocks noChangeArrowheads="1"/>
              </p:cNvSpPr>
              <p:nvPr/>
            </p:nvSpPr>
            <p:spPr bwMode="auto">
              <a:xfrm>
                <a:off x="2368" y="2215"/>
                <a:ext cx="8" cy="1058"/>
              </a:xfrm>
              <a:prstGeom prst="rect">
                <a:avLst/>
              </a:prstGeom>
              <a:solidFill>
                <a:srgbClr val="97A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558"/>
              <p:cNvSpPr>
                <a:spLocks noChangeArrowheads="1"/>
              </p:cNvSpPr>
              <p:nvPr/>
            </p:nvSpPr>
            <p:spPr bwMode="auto">
              <a:xfrm>
                <a:off x="2376" y="2215"/>
                <a:ext cx="8" cy="1058"/>
              </a:xfrm>
              <a:prstGeom prst="rect">
                <a:avLst/>
              </a:prstGeom>
              <a:solidFill>
                <a:srgbClr val="94A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559"/>
              <p:cNvSpPr>
                <a:spLocks noChangeArrowheads="1"/>
              </p:cNvSpPr>
              <p:nvPr/>
            </p:nvSpPr>
            <p:spPr bwMode="auto">
              <a:xfrm>
                <a:off x="2384" y="2215"/>
                <a:ext cx="8" cy="1058"/>
              </a:xfrm>
              <a:prstGeom prst="rect">
                <a:avLst/>
              </a:prstGeom>
              <a:solidFill>
                <a:srgbClr val="92A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560"/>
              <p:cNvSpPr>
                <a:spLocks noChangeArrowheads="1"/>
              </p:cNvSpPr>
              <p:nvPr/>
            </p:nvSpPr>
            <p:spPr bwMode="auto">
              <a:xfrm>
                <a:off x="2392" y="2215"/>
                <a:ext cx="8" cy="1058"/>
              </a:xfrm>
              <a:prstGeom prst="rect">
                <a:avLst/>
              </a:prstGeom>
              <a:solidFill>
                <a:srgbClr val="90A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561"/>
              <p:cNvSpPr>
                <a:spLocks noChangeArrowheads="1"/>
              </p:cNvSpPr>
              <p:nvPr/>
            </p:nvSpPr>
            <p:spPr bwMode="auto">
              <a:xfrm>
                <a:off x="2400" y="2215"/>
                <a:ext cx="8" cy="1058"/>
              </a:xfrm>
              <a:prstGeom prst="rect">
                <a:avLst/>
              </a:prstGeom>
              <a:solidFill>
                <a:srgbClr val="8E9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562"/>
              <p:cNvSpPr>
                <a:spLocks noChangeArrowheads="1"/>
              </p:cNvSpPr>
              <p:nvPr/>
            </p:nvSpPr>
            <p:spPr bwMode="auto">
              <a:xfrm>
                <a:off x="2408" y="2215"/>
                <a:ext cx="8" cy="1058"/>
              </a:xfrm>
              <a:prstGeom prst="rect">
                <a:avLst/>
              </a:prstGeom>
              <a:solidFill>
                <a:srgbClr val="8B9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563"/>
              <p:cNvSpPr>
                <a:spLocks noChangeArrowheads="1"/>
              </p:cNvSpPr>
              <p:nvPr/>
            </p:nvSpPr>
            <p:spPr bwMode="auto">
              <a:xfrm>
                <a:off x="2416" y="2215"/>
                <a:ext cx="8" cy="1058"/>
              </a:xfrm>
              <a:prstGeom prst="rect">
                <a:avLst/>
              </a:prstGeom>
              <a:solidFill>
                <a:srgbClr val="899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564"/>
              <p:cNvSpPr>
                <a:spLocks noChangeArrowheads="1"/>
              </p:cNvSpPr>
              <p:nvPr/>
            </p:nvSpPr>
            <p:spPr bwMode="auto">
              <a:xfrm>
                <a:off x="2424" y="2215"/>
                <a:ext cx="8" cy="1058"/>
              </a:xfrm>
              <a:prstGeom prst="rect">
                <a:avLst/>
              </a:prstGeom>
              <a:solidFill>
                <a:srgbClr val="86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565"/>
              <p:cNvSpPr>
                <a:spLocks noChangeArrowheads="1"/>
              </p:cNvSpPr>
              <p:nvPr/>
            </p:nvSpPr>
            <p:spPr bwMode="auto">
              <a:xfrm>
                <a:off x="2432" y="2215"/>
                <a:ext cx="8" cy="1058"/>
              </a:xfrm>
              <a:prstGeom prst="rect">
                <a:avLst/>
              </a:prstGeom>
              <a:solidFill>
                <a:srgbClr val="849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566"/>
              <p:cNvSpPr>
                <a:spLocks noChangeArrowheads="1"/>
              </p:cNvSpPr>
              <p:nvPr/>
            </p:nvSpPr>
            <p:spPr bwMode="auto">
              <a:xfrm>
                <a:off x="2440" y="2215"/>
                <a:ext cx="8" cy="1058"/>
              </a:xfrm>
              <a:prstGeom prst="rect">
                <a:avLst/>
              </a:prstGeom>
              <a:solidFill>
                <a:srgbClr val="819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567"/>
              <p:cNvSpPr>
                <a:spLocks noChangeArrowheads="1"/>
              </p:cNvSpPr>
              <p:nvPr/>
            </p:nvSpPr>
            <p:spPr bwMode="auto">
              <a:xfrm>
                <a:off x="2448" y="2215"/>
                <a:ext cx="8" cy="1058"/>
              </a:xfrm>
              <a:prstGeom prst="rect">
                <a:avLst/>
              </a:prstGeom>
              <a:solidFill>
                <a:srgbClr val="7F9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Rectangle 568"/>
              <p:cNvSpPr>
                <a:spLocks noChangeArrowheads="1"/>
              </p:cNvSpPr>
              <p:nvPr/>
            </p:nvSpPr>
            <p:spPr bwMode="auto">
              <a:xfrm>
                <a:off x="2456" y="2215"/>
                <a:ext cx="4" cy="1058"/>
              </a:xfrm>
              <a:prstGeom prst="rect">
                <a:avLst/>
              </a:prstGeom>
              <a:solidFill>
                <a:srgbClr val="7D9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569"/>
              <p:cNvSpPr>
                <a:spLocks noChangeArrowheads="1"/>
              </p:cNvSpPr>
              <p:nvPr/>
            </p:nvSpPr>
            <p:spPr bwMode="auto">
              <a:xfrm>
                <a:off x="2460" y="2215"/>
                <a:ext cx="7" cy="1058"/>
              </a:xfrm>
              <a:prstGeom prst="rect">
                <a:avLst/>
              </a:prstGeom>
              <a:solidFill>
                <a:srgbClr val="7B9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570"/>
              <p:cNvSpPr>
                <a:spLocks noChangeArrowheads="1"/>
              </p:cNvSpPr>
              <p:nvPr/>
            </p:nvSpPr>
            <p:spPr bwMode="auto">
              <a:xfrm>
                <a:off x="2467" y="2215"/>
                <a:ext cx="8" cy="1058"/>
              </a:xfrm>
              <a:prstGeom prst="rect">
                <a:avLst/>
              </a:prstGeom>
              <a:solidFill>
                <a:srgbClr val="799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571"/>
              <p:cNvSpPr>
                <a:spLocks noChangeArrowheads="1"/>
              </p:cNvSpPr>
              <p:nvPr/>
            </p:nvSpPr>
            <p:spPr bwMode="auto">
              <a:xfrm>
                <a:off x="2475" y="2215"/>
                <a:ext cx="8" cy="1058"/>
              </a:xfrm>
              <a:prstGeom prst="rect">
                <a:avLst/>
              </a:prstGeom>
              <a:solidFill>
                <a:srgbClr val="768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572"/>
              <p:cNvSpPr>
                <a:spLocks noChangeArrowheads="1"/>
              </p:cNvSpPr>
              <p:nvPr/>
            </p:nvSpPr>
            <p:spPr bwMode="auto">
              <a:xfrm>
                <a:off x="2483" y="2215"/>
                <a:ext cx="8" cy="1058"/>
              </a:xfrm>
              <a:prstGeom prst="rect">
                <a:avLst/>
              </a:prstGeom>
              <a:solidFill>
                <a:srgbClr val="748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573"/>
              <p:cNvSpPr>
                <a:spLocks noChangeArrowheads="1"/>
              </p:cNvSpPr>
              <p:nvPr/>
            </p:nvSpPr>
            <p:spPr bwMode="auto">
              <a:xfrm>
                <a:off x="2491" y="2215"/>
                <a:ext cx="8" cy="1058"/>
              </a:xfrm>
              <a:prstGeom prst="rect">
                <a:avLst/>
              </a:prstGeom>
              <a:solidFill>
                <a:srgbClr val="718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574"/>
              <p:cNvSpPr>
                <a:spLocks noChangeArrowheads="1"/>
              </p:cNvSpPr>
              <p:nvPr/>
            </p:nvSpPr>
            <p:spPr bwMode="auto">
              <a:xfrm>
                <a:off x="2499" y="2215"/>
                <a:ext cx="8" cy="1058"/>
              </a:xfrm>
              <a:prstGeom prst="rect">
                <a:avLst/>
              </a:prstGeom>
              <a:solidFill>
                <a:srgbClr val="6F8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575"/>
              <p:cNvSpPr>
                <a:spLocks noChangeArrowheads="1"/>
              </p:cNvSpPr>
              <p:nvPr/>
            </p:nvSpPr>
            <p:spPr bwMode="auto">
              <a:xfrm>
                <a:off x="2507" y="2215"/>
                <a:ext cx="8" cy="1058"/>
              </a:xfrm>
              <a:prstGeom prst="rect">
                <a:avLst/>
              </a:prstGeom>
              <a:solidFill>
                <a:srgbClr val="6C8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576"/>
              <p:cNvSpPr>
                <a:spLocks noChangeArrowheads="1"/>
              </p:cNvSpPr>
              <p:nvPr/>
            </p:nvSpPr>
            <p:spPr bwMode="auto">
              <a:xfrm>
                <a:off x="2515" y="2215"/>
                <a:ext cx="8" cy="1058"/>
              </a:xfrm>
              <a:prstGeom prst="rect">
                <a:avLst/>
              </a:prstGeom>
              <a:solidFill>
                <a:srgbClr val="6A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577"/>
              <p:cNvSpPr>
                <a:spLocks noChangeArrowheads="1"/>
              </p:cNvSpPr>
              <p:nvPr/>
            </p:nvSpPr>
            <p:spPr bwMode="auto">
              <a:xfrm>
                <a:off x="2523" y="2215"/>
                <a:ext cx="8" cy="1058"/>
              </a:xfrm>
              <a:prstGeom prst="rect">
                <a:avLst/>
              </a:prstGeom>
              <a:solidFill>
                <a:srgbClr val="678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578"/>
              <p:cNvSpPr>
                <a:spLocks noChangeArrowheads="1"/>
              </p:cNvSpPr>
              <p:nvPr/>
            </p:nvSpPr>
            <p:spPr bwMode="auto">
              <a:xfrm>
                <a:off x="2531" y="2215"/>
                <a:ext cx="4" cy="1058"/>
              </a:xfrm>
              <a:prstGeom prst="rect">
                <a:avLst/>
              </a:prstGeom>
              <a:solidFill>
                <a:srgbClr val="6584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579"/>
              <p:cNvSpPr>
                <a:spLocks noChangeArrowheads="1"/>
              </p:cNvSpPr>
              <p:nvPr/>
            </p:nvSpPr>
            <p:spPr bwMode="auto">
              <a:xfrm>
                <a:off x="2535" y="2215"/>
                <a:ext cx="8" cy="1058"/>
              </a:xfrm>
              <a:prstGeom prst="rect">
                <a:avLst/>
              </a:prstGeom>
              <a:solidFill>
                <a:srgbClr val="638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580"/>
              <p:cNvSpPr>
                <a:spLocks noChangeArrowheads="1"/>
              </p:cNvSpPr>
              <p:nvPr/>
            </p:nvSpPr>
            <p:spPr bwMode="auto">
              <a:xfrm>
                <a:off x="2543" y="2215"/>
                <a:ext cx="8" cy="1058"/>
              </a:xfrm>
              <a:prstGeom prst="rect">
                <a:avLst/>
              </a:prstGeom>
              <a:solidFill>
                <a:srgbClr val="608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581"/>
              <p:cNvSpPr>
                <a:spLocks noChangeArrowheads="1"/>
              </p:cNvSpPr>
              <p:nvPr/>
            </p:nvSpPr>
            <p:spPr bwMode="auto">
              <a:xfrm>
                <a:off x="2551" y="2215"/>
                <a:ext cx="8" cy="1058"/>
              </a:xfrm>
              <a:prstGeom prst="rect">
                <a:avLst/>
              </a:prstGeom>
              <a:solidFill>
                <a:srgbClr val="5E8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582"/>
              <p:cNvSpPr>
                <a:spLocks noChangeArrowheads="1"/>
              </p:cNvSpPr>
              <p:nvPr/>
            </p:nvSpPr>
            <p:spPr bwMode="auto">
              <a:xfrm>
                <a:off x="2559" y="2215"/>
                <a:ext cx="8" cy="1058"/>
              </a:xfrm>
              <a:prstGeom prst="rect">
                <a:avLst/>
              </a:prstGeom>
              <a:solidFill>
                <a:srgbClr val="5B7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583"/>
              <p:cNvSpPr>
                <a:spLocks noChangeArrowheads="1"/>
              </p:cNvSpPr>
              <p:nvPr/>
            </p:nvSpPr>
            <p:spPr bwMode="auto">
              <a:xfrm>
                <a:off x="2567" y="2215"/>
                <a:ext cx="8" cy="1058"/>
              </a:xfrm>
              <a:prstGeom prst="rect">
                <a:avLst/>
              </a:prstGeom>
              <a:solidFill>
                <a:srgbClr val="597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584"/>
              <p:cNvSpPr>
                <a:spLocks noChangeArrowheads="1"/>
              </p:cNvSpPr>
              <p:nvPr/>
            </p:nvSpPr>
            <p:spPr bwMode="auto">
              <a:xfrm>
                <a:off x="2575" y="2215"/>
                <a:ext cx="7" cy="1058"/>
              </a:xfrm>
              <a:prstGeom prst="rect">
                <a:avLst/>
              </a:prstGeom>
              <a:solidFill>
                <a:srgbClr val="567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585"/>
              <p:cNvSpPr>
                <a:spLocks noChangeArrowheads="1"/>
              </p:cNvSpPr>
              <p:nvPr/>
            </p:nvSpPr>
            <p:spPr bwMode="auto">
              <a:xfrm>
                <a:off x="2582" y="2215"/>
                <a:ext cx="8" cy="1058"/>
              </a:xfrm>
              <a:prstGeom prst="rect">
                <a:avLst/>
              </a:prstGeom>
              <a:solidFill>
                <a:srgbClr val="54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586"/>
              <p:cNvSpPr>
                <a:spLocks noChangeArrowheads="1"/>
              </p:cNvSpPr>
              <p:nvPr/>
            </p:nvSpPr>
            <p:spPr bwMode="auto">
              <a:xfrm>
                <a:off x="2590" y="2215"/>
                <a:ext cx="8" cy="1058"/>
              </a:xfrm>
              <a:prstGeom prst="rect">
                <a:avLst/>
              </a:prstGeom>
              <a:solidFill>
                <a:srgbClr val="517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587"/>
              <p:cNvSpPr>
                <a:spLocks noChangeArrowheads="1"/>
              </p:cNvSpPr>
              <p:nvPr/>
            </p:nvSpPr>
            <p:spPr bwMode="auto">
              <a:xfrm>
                <a:off x="2598" y="2215"/>
                <a:ext cx="4" cy="1058"/>
              </a:xfrm>
              <a:prstGeom prst="rect">
                <a:avLst/>
              </a:prstGeom>
              <a:solidFill>
                <a:srgbClr val="4F7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588"/>
              <p:cNvSpPr>
                <a:spLocks noChangeArrowheads="1"/>
              </p:cNvSpPr>
              <p:nvPr/>
            </p:nvSpPr>
            <p:spPr bwMode="auto">
              <a:xfrm>
                <a:off x="2602" y="2215"/>
                <a:ext cx="8" cy="1058"/>
              </a:xfrm>
              <a:prstGeom prst="rect">
                <a:avLst/>
              </a:prstGeom>
              <a:solidFill>
                <a:srgbClr val="4D7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589"/>
              <p:cNvSpPr>
                <a:spLocks noChangeArrowheads="1"/>
              </p:cNvSpPr>
              <p:nvPr/>
            </p:nvSpPr>
            <p:spPr bwMode="auto">
              <a:xfrm>
                <a:off x="2610" y="2215"/>
                <a:ext cx="8" cy="1058"/>
              </a:xfrm>
              <a:prstGeom prst="rect">
                <a:avLst/>
              </a:prstGeom>
              <a:solidFill>
                <a:srgbClr val="4A7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590"/>
              <p:cNvSpPr>
                <a:spLocks noChangeArrowheads="1"/>
              </p:cNvSpPr>
              <p:nvPr/>
            </p:nvSpPr>
            <p:spPr bwMode="auto">
              <a:xfrm>
                <a:off x="2618" y="2215"/>
                <a:ext cx="4" cy="1058"/>
              </a:xfrm>
              <a:prstGeom prst="rect">
                <a:avLst/>
              </a:prstGeom>
              <a:solidFill>
                <a:srgbClr val="487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591"/>
              <p:cNvSpPr>
                <a:spLocks noChangeArrowheads="1"/>
              </p:cNvSpPr>
              <p:nvPr/>
            </p:nvSpPr>
            <p:spPr bwMode="auto">
              <a:xfrm>
                <a:off x="2622" y="2215"/>
                <a:ext cx="8" cy="1058"/>
              </a:xfrm>
              <a:prstGeom prst="rect">
                <a:avLst/>
              </a:prstGeom>
              <a:solidFill>
                <a:srgbClr val="467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592"/>
              <p:cNvSpPr>
                <a:spLocks noChangeArrowheads="1"/>
              </p:cNvSpPr>
              <p:nvPr/>
            </p:nvSpPr>
            <p:spPr bwMode="auto">
              <a:xfrm>
                <a:off x="2630" y="2215"/>
                <a:ext cx="8" cy="1058"/>
              </a:xfrm>
              <a:prstGeom prst="rect">
                <a:avLst/>
              </a:prstGeom>
              <a:solidFill>
                <a:srgbClr val="447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593"/>
              <p:cNvSpPr>
                <a:spLocks noChangeArrowheads="1"/>
              </p:cNvSpPr>
              <p:nvPr/>
            </p:nvSpPr>
            <p:spPr bwMode="auto">
              <a:xfrm>
                <a:off x="2638" y="2215"/>
                <a:ext cx="4" cy="1058"/>
              </a:xfrm>
              <a:prstGeom prst="rect">
                <a:avLst/>
              </a:prstGeom>
              <a:solidFill>
                <a:srgbClr val="427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594"/>
              <p:cNvSpPr>
                <a:spLocks noChangeArrowheads="1"/>
              </p:cNvSpPr>
              <p:nvPr/>
            </p:nvSpPr>
            <p:spPr bwMode="auto">
              <a:xfrm>
                <a:off x="2642" y="2215"/>
                <a:ext cx="8" cy="1058"/>
              </a:xfrm>
              <a:prstGeom prst="rect">
                <a:avLst/>
              </a:prstGeom>
              <a:solidFill>
                <a:srgbClr val="407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595"/>
              <p:cNvSpPr>
                <a:spLocks noChangeArrowheads="1"/>
              </p:cNvSpPr>
              <p:nvPr/>
            </p:nvSpPr>
            <p:spPr bwMode="auto">
              <a:xfrm>
                <a:off x="2650" y="2215"/>
                <a:ext cx="8" cy="1058"/>
              </a:xfrm>
              <a:prstGeom prst="rect">
                <a:avLst/>
              </a:prstGeom>
              <a:solidFill>
                <a:srgbClr val="3D7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596"/>
              <p:cNvSpPr>
                <a:spLocks noChangeArrowheads="1"/>
              </p:cNvSpPr>
              <p:nvPr/>
            </p:nvSpPr>
            <p:spPr bwMode="auto">
              <a:xfrm>
                <a:off x="2658" y="2215"/>
                <a:ext cx="8" cy="1058"/>
              </a:xfrm>
              <a:prstGeom prst="rect">
                <a:avLst/>
              </a:prstGeom>
              <a:solidFill>
                <a:srgbClr val="3A7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597"/>
              <p:cNvSpPr>
                <a:spLocks noChangeArrowheads="1"/>
              </p:cNvSpPr>
              <p:nvPr/>
            </p:nvSpPr>
            <p:spPr bwMode="auto">
              <a:xfrm>
                <a:off x="2666" y="2215"/>
                <a:ext cx="8" cy="1058"/>
              </a:xfrm>
              <a:prstGeom prst="rect">
                <a:avLst/>
              </a:prstGeom>
              <a:solidFill>
                <a:srgbClr val="386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598"/>
              <p:cNvSpPr>
                <a:spLocks noChangeArrowheads="1"/>
              </p:cNvSpPr>
              <p:nvPr/>
            </p:nvSpPr>
            <p:spPr bwMode="auto">
              <a:xfrm>
                <a:off x="2674" y="2215"/>
                <a:ext cx="8" cy="1058"/>
              </a:xfrm>
              <a:prstGeom prst="rect">
                <a:avLst/>
              </a:prstGeom>
              <a:solidFill>
                <a:srgbClr val="356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599"/>
              <p:cNvSpPr>
                <a:spLocks noChangeArrowheads="1"/>
              </p:cNvSpPr>
              <p:nvPr/>
            </p:nvSpPr>
            <p:spPr bwMode="auto">
              <a:xfrm>
                <a:off x="2682" y="2215"/>
                <a:ext cx="8" cy="1058"/>
              </a:xfrm>
              <a:prstGeom prst="rect">
                <a:avLst/>
              </a:prstGeom>
              <a:solidFill>
                <a:srgbClr val="336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Rectangle 600"/>
              <p:cNvSpPr>
                <a:spLocks noChangeArrowheads="1"/>
              </p:cNvSpPr>
              <p:nvPr/>
            </p:nvSpPr>
            <p:spPr bwMode="auto">
              <a:xfrm>
                <a:off x="2690" y="2215"/>
                <a:ext cx="7" cy="1058"/>
              </a:xfrm>
              <a:prstGeom prst="rect">
                <a:avLst/>
              </a:prstGeom>
              <a:solidFill>
                <a:srgbClr val="306D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601"/>
              <p:cNvSpPr>
                <a:spLocks noChangeArrowheads="1"/>
              </p:cNvSpPr>
              <p:nvPr/>
            </p:nvSpPr>
            <p:spPr bwMode="auto">
              <a:xfrm>
                <a:off x="2697" y="2215"/>
                <a:ext cx="8" cy="1058"/>
              </a:xfrm>
              <a:prstGeom prst="rect">
                <a:avLst/>
              </a:prstGeom>
              <a:solidFill>
                <a:srgbClr val="2E6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602"/>
              <p:cNvSpPr>
                <a:spLocks noChangeArrowheads="1"/>
              </p:cNvSpPr>
              <p:nvPr/>
            </p:nvSpPr>
            <p:spPr bwMode="auto">
              <a:xfrm>
                <a:off x="2705" y="2215"/>
                <a:ext cx="8" cy="1058"/>
              </a:xfrm>
              <a:prstGeom prst="rect">
                <a:avLst/>
              </a:prstGeom>
              <a:solidFill>
                <a:srgbClr val="2B6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603"/>
              <p:cNvSpPr>
                <a:spLocks noChangeArrowheads="1"/>
              </p:cNvSpPr>
              <p:nvPr/>
            </p:nvSpPr>
            <p:spPr bwMode="auto">
              <a:xfrm>
                <a:off x="2713" y="2215"/>
                <a:ext cx="4" cy="1058"/>
              </a:xfrm>
              <a:prstGeom prst="rect">
                <a:avLst/>
              </a:prstGeom>
              <a:solidFill>
                <a:srgbClr val="296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Rectangle 604"/>
              <p:cNvSpPr>
                <a:spLocks noChangeArrowheads="1"/>
              </p:cNvSpPr>
              <p:nvPr/>
            </p:nvSpPr>
            <p:spPr bwMode="auto">
              <a:xfrm>
                <a:off x="2717" y="2215"/>
                <a:ext cx="8" cy="1058"/>
              </a:xfrm>
              <a:prstGeom prst="rect">
                <a:avLst/>
              </a:prstGeom>
              <a:solidFill>
                <a:srgbClr val="276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605"/>
              <p:cNvSpPr>
                <a:spLocks noChangeArrowheads="1"/>
              </p:cNvSpPr>
              <p:nvPr/>
            </p:nvSpPr>
            <p:spPr bwMode="auto">
              <a:xfrm>
                <a:off x="2725" y="2215"/>
                <a:ext cx="4" cy="1058"/>
              </a:xfrm>
              <a:prstGeom prst="rect">
                <a:avLst/>
              </a:prstGeom>
              <a:solidFill>
                <a:srgbClr val="246A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606"/>
              <p:cNvSpPr>
                <a:spLocks noChangeArrowheads="1"/>
              </p:cNvSpPr>
              <p:nvPr/>
            </p:nvSpPr>
            <p:spPr bwMode="auto">
              <a:xfrm>
                <a:off x="2729" y="2215"/>
                <a:ext cx="8" cy="1058"/>
              </a:xfrm>
              <a:prstGeom prst="rect">
                <a:avLst/>
              </a:prstGeom>
              <a:solidFill>
                <a:srgbClr val="22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607"/>
              <p:cNvSpPr>
                <a:spLocks noChangeArrowheads="1"/>
              </p:cNvSpPr>
              <p:nvPr/>
            </p:nvSpPr>
            <p:spPr bwMode="auto">
              <a:xfrm>
                <a:off x="2737" y="2215"/>
                <a:ext cx="4" cy="1058"/>
              </a:xfrm>
              <a:prstGeom prst="rect">
                <a:avLst/>
              </a:prstGeom>
              <a:solidFill>
                <a:srgbClr val="20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608"/>
              <p:cNvSpPr>
                <a:spLocks noChangeArrowheads="1"/>
              </p:cNvSpPr>
              <p:nvPr/>
            </p:nvSpPr>
            <p:spPr bwMode="auto">
              <a:xfrm>
                <a:off x="2741" y="2215"/>
                <a:ext cx="8" cy="1058"/>
              </a:xfrm>
              <a:prstGeom prst="rect">
                <a:avLst/>
              </a:prstGeom>
              <a:solidFill>
                <a:srgbClr val="1E6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609"/>
              <p:cNvSpPr>
                <a:spLocks noChangeArrowheads="1"/>
              </p:cNvSpPr>
              <p:nvPr/>
            </p:nvSpPr>
            <p:spPr bwMode="auto">
              <a:xfrm>
                <a:off x="2749" y="2215"/>
                <a:ext cx="4" cy="1058"/>
              </a:xfrm>
              <a:prstGeom prst="rect">
                <a:avLst/>
              </a:prstGeom>
              <a:solidFill>
                <a:srgbClr val="1C6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610"/>
              <p:cNvSpPr>
                <a:spLocks noChangeArrowheads="1"/>
              </p:cNvSpPr>
              <p:nvPr/>
            </p:nvSpPr>
            <p:spPr bwMode="auto">
              <a:xfrm>
                <a:off x="2753" y="2215"/>
                <a:ext cx="8" cy="1058"/>
              </a:xfrm>
              <a:prstGeom prst="rect">
                <a:avLst/>
              </a:prstGeom>
              <a:solidFill>
                <a:srgbClr val="1A6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611"/>
              <p:cNvSpPr>
                <a:spLocks noChangeArrowheads="1"/>
              </p:cNvSpPr>
              <p:nvPr/>
            </p:nvSpPr>
            <p:spPr bwMode="auto">
              <a:xfrm>
                <a:off x="2761" y="2215"/>
                <a:ext cx="4" cy="1058"/>
              </a:xfrm>
              <a:prstGeom prst="rect">
                <a:avLst/>
              </a:prstGeom>
              <a:solidFill>
                <a:srgbClr val="17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Rectangle 612"/>
              <p:cNvSpPr>
                <a:spLocks noChangeArrowheads="1"/>
              </p:cNvSpPr>
              <p:nvPr/>
            </p:nvSpPr>
            <p:spPr bwMode="auto">
              <a:xfrm>
                <a:off x="2765" y="2215"/>
                <a:ext cx="4" cy="1058"/>
              </a:xfrm>
              <a:prstGeom prst="rect">
                <a:avLst/>
              </a:prstGeom>
              <a:solidFill>
                <a:srgbClr val="15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613"/>
              <p:cNvSpPr>
                <a:spLocks noChangeArrowheads="1"/>
              </p:cNvSpPr>
              <p:nvPr/>
            </p:nvSpPr>
            <p:spPr bwMode="auto">
              <a:xfrm>
                <a:off x="2769" y="2215"/>
                <a:ext cx="4" cy="1058"/>
              </a:xfrm>
              <a:prstGeom prst="rect">
                <a:avLst/>
              </a:prstGeom>
              <a:solidFill>
                <a:srgbClr val="12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614"/>
              <p:cNvSpPr>
                <a:spLocks noChangeArrowheads="1"/>
              </p:cNvSpPr>
              <p:nvPr/>
            </p:nvSpPr>
            <p:spPr bwMode="auto">
              <a:xfrm>
                <a:off x="2773" y="2215"/>
                <a:ext cx="4" cy="1058"/>
              </a:xfrm>
              <a:prstGeom prst="rect">
                <a:avLst/>
              </a:prstGeom>
              <a:solidFill>
                <a:srgbClr val="10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615"/>
              <p:cNvSpPr>
                <a:spLocks noChangeArrowheads="1"/>
              </p:cNvSpPr>
              <p:nvPr/>
            </p:nvSpPr>
            <p:spPr bwMode="auto">
              <a:xfrm>
                <a:off x="2777" y="2215"/>
                <a:ext cx="4" cy="1058"/>
              </a:xfrm>
              <a:prstGeom prst="rect">
                <a:avLst/>
              </a:prstGeom>
              <a:solidFill>
                <a:srgbClr val="0C6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616"/>
              <p:cNvSpPr>
                <a:spLocks noChangeArrowheads="1"/>
              </p:cNvSpPr>
              <p:nvPr/>
            </p:nvSpPr>
            <p:spPr bwMode="auto">
              <a:xfrm>
                <a:off x="2781" y="2215"/>
                <a:ext cx="4" cy="1058"/>
              </a:xfrm>
              <a:prstGeom prst="rect">
                <a:avLst/>
              </a:prstGeom>
              <a:solidFill>
                <a:srgbClr val="07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617"/>
              <p:cNvSpPr>
                <a:spLocks noChangeArrowheads="1"/>
              </p:cNvSpPr>
              <p:nvPr/>
            </p:nvSpPr>
            <p:spPr bwMode="auto">
              <a:xfrm>
                <a:off x="2785" y="2215"/>
                <a:ext cx="8" cy="1058"/>
              </a:xfrm>
              <a:prstGeom prst="rect">
                <a:avLst/>
              </a:prstGeom>
              <a:solidFill>
                <a:srgbClr val="02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618"/>
              <p:cNvSpPr>
                <a:spLocks noChangeArrowheads="1"/>
              </p:cNvSpPr>
              <p:nvPr/>
            </p:nvSpPr>
            <p:spPr bwMode="auto">
              <a:xfrm>
                <a:off x="2019" y="2477"/>
                <a:ext cx="8" cy="527"/>
              </a:xfrm>
              <a:prstGeom prst="rect">
                <a:avLst/>
              </a:prstGeom>
              <a:solidFill>
                <a:srgbClr val="C9C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619"/>
              <p:cNvSpPr>
                <a:spLocks noChangeArrowheads="1"/>
              </p:cNvSpPr>
              <p:nvPr/>
            </p:nvSpPr>
            <p:spPr bwMode="auto">
              <a:xfrm>
                <a:off x="2027" y="2477"/>
                <a:ext cx="12" cy="527"/>
              </a:xfrm>
              <a:prstGeom prst="rect">
                <a:avLst/>
              </a:prstGeom>
              <a:solidFill>
                <a:srgbClr val="C9C9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620"/>
              <p:cNvSpPr>
                <a:spLocks noChangeArrowheads="1"/>
              </p:cNvSpPr>
              <p:nvPr/>
            </p:nvSpPr>
            <p:spPr bwMode="auto">
              <a:xfrm>
                <a:off x="2039" y="2477"/>
                <a:ext cx="12" cy="527"/>
              </a:xfrm>
              <a:prstGeom prst="rect">
                <a:avLst/>
              </a:prstGeom>
              <a:solidFill>
                <a:srgbClr val="C8C9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621"/>
              <p:cNvSpPr>
                <a:spLocks noChangeArrowheads="1"/>
              </p:cNvSpPr>
              <p:nvPr/>
            </p:nvSpPr>
            <p:spPr bwMode="auto">
              <a:xfrm>
                <a:off x="2051" y="2477"/>
                <a:ext cx="20" cy="527"/>
              </a:xfrm>
              <a:prstGeom prst="rect">
                <a:avLst/>
              </a:prstGeom>
              <a:solidFill>
                <a:srgbClr val="C7C8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622"/>
              <p:cNvSpPr>
                <a:spLocks noChangeArrowheads="1"/>
              </p:cNvSpPr>
              <p:nvPr/>
            </p:nvSpPr>
            <p:spPr bwMode="auto">
              <a:xfrm>
                <a:off x="1968" y="2477"/>
                <a:ext cx="20" cy="527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623"/>
              <p:cNvSpPr>
                <a:spLocks noChangeArrowheads="1"/>
              </p:cNvSpPr>
              <p:nvPr/>
            </p:nvSpPr>
            <p:spPr bwMode="auto">
              <a:xfrm>
                <a:off x="1988" y="2477"/>
                <a:ext cx="8" cy="527"/>
              </a:xfrm>
              <a:prstGeom prst="rect">
                <a:avLst/>
              </a:prstGeom>
              <a:solidFill>
                <a:srgbClr val="CACA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624"/>
              <p:cNvSpPr>
                <a:spLocks/>
              </p:cNvSpPr>
              <p:nvPr/>
            </p:nvSpPr>
            <p:spPr bwMode="auto">
              <a:xfrm>
                <a:off x="2098" y="2217"/>
                <a:ext cx="691" cy="1052"/>
              </a:xfrm>
              <a:custGeom>
                <a:avLst/>
                <a:gdLst>
                  <a:gd name="T0" fmla="*/ 486 w 691"/>
                  <a:gd name="T1" fmla="*/ 0 h 1052"/>
                  <a:gd name="T2" fmla="*/ 486 w 691"/>
                  <a:gd name="T3" fmla="*/ 263 h 1052"/>
                  <a:gd name="T4" fmla="*/ 0 w 691"/>
                  <a:gd name="T5" fmla="*/ 263 h 1052"/>
                  <a:gd name="T6" fmla="*/ 0 w 691"/>
                  <a:gd name="T7" fmla="*/ 789 h 1052"/>
                  <a:gd name="T8" fmla="*/ 486 w 691"/>
                  <a:gd name="T9" fmla="*/ 789 h 1052"/>
                  <a:gd name="T10" fmla="*/ 486 w 691"/>
                  <a:gd name="T11" fmla="*/ 1052 h 1052"/>
                  <a:gd name="T12" fmla="*/ 691 w 691"/>
                  <a:gd name="T13" fmla="*/ 526 h 1052"/>
                  <a:gd name="T14" fmla="*/ 486 w 691"/>
                  <a:gd name="T15" fmla="*/ 0 h 10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1"/>
                  <a:gd name="T25" fmla="*/ 0 h 1052"/>
                  <a:gd name="T26" fmla="*/ 691 w 691"/>
                  <a:gd name="T27" fmla="*/ 1052 h 10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1" h="1052">
                    <a:moveTo>
                      <a:pt x="486" y="0"/>
                    </a:moveTo>
                    <a:lnTo>
                      <a:pt x="486" y="263"/>
                    </a:lnTo>
                    <a:lnTo>
                      <a:pt x="0" y="263"/>
                    </a:lnTo>
                    <a:lnTo>
                      <a:pt x="0" y="789"/>
                    </a:lnTo>
                    <a:lnTo>
                      <a:pt x="486" y="789"/>
                    </a:lnTo>
                    <a:lnTo>
                      <a:pt x="486" y="1052"/>
                    </a:lnTo>
                    <a:lnTo>
                      <a:pt x="691" y="526"/>
                    </a:lnTo>
                    <a:lnTo>
                      <a:pt x="48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Rectangle 625"/>
              <p:cNvSpPr>
                <a:spLocks noChangeArrowheads="1"/>
              </p:cNvSpPr>
              <p:nvPr/>
            </p:nvSpPr>
            <p:spPr bwMode="auto">
              <a:xfrm>
                <a:off x="2021" y="2480"/>
                <a:ext cx="51" cy="52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626"/>
              <p:cNvSpPr>
                <a:spLocks noChangeArrowheads="1"/>
              </p:cNvSpPr>
              <p:nvPr/>
            </p:nvSpPr>
            <p:spPr bwMode="auto">
              <a:xfrm>
                <a:off x="1970" y="2480"/>
                <a:ext cx="26" cy="52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Rectangle 628"/>
            <p:cNvSpPr>
              <a:spLocks noChangeArrowheads="1"/>
            </p:cNvSpPr>
            <p:nvPr/>
          </p:nvSpPr>
          <p:spPr bwMode="auto">
            <a:xfrm>
              <a:off x="2226" y="2599"/>
              <a:ext cx="35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FEED</a:t>
              </a:r>
              <a:endParaRPr lang="en-US"/>
            </a:p>
          </p:txBody>
        </p:sp>
        <p:sp>
          <p:nvSpPr>
            <p:cNvPr id="66" name="Rectangle 629"/>
            <p:cNvSpPr>
              <a:spLocks noChangeArrowheads="1"/>
            </p:cNvSpPr>
            <p:nvPr/>
          </p:nvSpPr>
          <p:spPr bwMode="auto">
            <a:xfrm>
              <a:off x="2214" y="2750"/>
              <a:ext cx="41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FLOW</a:t>
              </a:r>
              <a:endParaRPr lang="en-US"/>
            </a:p>
          </p:txBody>
        </p:sp>
        <p:grpSp>
          <p:nvGrpSpPr>
            <p:cNvPr id="67" name="Group 632"/>
            <p:cNvGrpSpPr>
              <a:grpSpLocks/>
            </p:cNvGrpSpPr>
            <p:nvPr/>
          </p:nvGrpSpPr>
          <p:grpSpPr bwMode="auto">
            <a:xfrm>
              <a:off x="2728" y="2944"/>
              <a:ext cx="210" cy="126"/>
              <a:chOff x="2728" y="2944"/>
              <a:chExt cx="210" cy="126"/>
            </a:xfrm>
          </p:grpSpPr>
          <p:sp>
            <p:nvSpPr>
              <p:cNvPr id="220" name="Oval 630"/>
              <p:cNvSpPr>
                <a:spLocks noChangeArrowheads="1"/>
              </p:cNvSpPr>
              <p:nvPr/>
            </p:nvSpPr>
            <p:spPr bwMode="auto">
              <a:xfrm>
                <a:off x="2728" y="2944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Oval 631"/>
              <p:cNvSpPr>
                <a:spLocks noChangeArrowheads="1"/>
              </p:cNvSpPr>
              <p:nvPr/>
            </p:nvSpPr>
            <p:spPr bwMode="auto">
              <a:xfrm>
                <a:off x="2728" y="2944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Rectangle 633"/>
            <p:cNvSpPr>
              <a:spLocks noChangeArrowheads="1"/>
            </p:cNvSpPr>
            <p:nvPr/>
          </p:nvSpPr>
          <p:spPr bwMode="auto">
            <a:xfrm>
              <a:off x="2717" y="2944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69" name="Rectangle 634"/>
            <p:cNvSpPr>
              <a:spLocks noChangeArrowheads="1"/>
            </p:cNvSpPr>
            <p:nvPr/>
          </p:nvSpPr>
          <p:spPr bwMode="auto">
            <a:xfrm>
              <a:off x="2808" y="3015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70" name="Rectangle 635"/>
            <p:cNvSpPr>
              <a:spLocks noChangeArrowheads="1"/>
            </p:cNvSpPr>
            <p:nvPr/>
          </p:nvSpPr>
          <p:spPr bwMode="auto">
            <a:xfrm>
              <a:off x="2856" y="2944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71" name="Group 638"/>
            <p:cNvGrpSpPr>
              <a:grpSpLocks/>
            </p:cNvGrpSpPr>
            <p:nvPr/>
          </p:nvGrpSpPr>
          <p:grpSpPr bwMode="auto">
            <a:xfrm>
              <a:off x="3376" y="3058"/>
              <a:ext cx="210" cy="126"/>
              <a:chOff x="3376" y="3058"/>
              <a:chExt cx="210" cy="126"/>
            </a:xfrm>
          </p:grpSpPr>
          <p:sp>
            <p:nvSpPr>
              <p:cNvPr id="218" name="Oval 636"/>
              <p:cNvSpPr>
                <a:spLocks noChangeArrowheads="1"/>
              </p:cNvSpPr>
              <p:nvPr/>
            </p:nvSpPr>
            <p:spPr bwMode="auto">
              <a:xfrm>
                <a:off x="3376" y="3058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Oval 637"/>
              <p:cNvSpPr>
                <a:spLocks noChangeArrowheads="1"/>
              </p:cNvSpPr>
              <p:nvPr/>
            </p:nvSpPr>
            <p:spPr bwMode="auto">
              <a:xfrm>
                <a:off x="3376" y="3058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Rectangle 639"/>
            <p:cNvSpPr>
              <a:spLocks noChangeArrowheads="1"/>
            </p:cNvSpPr>
            <p:nvPr/>
          </p:nvSpPr>
          <p:spPr bwMode="auto">
            <a:xfrm>
              <a:off x="3364" y="3055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73" name="Rectangle 640"/>
            <p:cNvSpPr>
              <a:spLocks noChangeArrowheads="1"/>
            </p:cNvSpPr>
            <p:nvPr/>
          </p:nvSpPr>
          <p:spPr bwMode="auto">
            <a:xfrm>
              <a:off x="3455" y="3126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74" name="Rectangle 641"/>
            <p:cNvSpPr>
              <a:spLocks noChangeArrowheads="1"/>
            </p:cNvSpPr>
            <p:nvPr/>
          </p:nvSpPr>
          <p:spPr bwMode="auto">
            <a:xfrm>
              <a:off x="3502" y="3055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75" name="Group 644"/>
            <p:cNvGrpSpPr>
              <a:grpSpLocks/>
            </p:cNvGrpSpPr>
            <p:nvPr/>
          </p:nvGrpSpPr>
          <p:grpSpPr bwMode="auto">
            <a:xfrm>
              <a:off x="4383" y="2939"/>
              <a:ext cx="210" cy="127"/>
              <a:chOff x="4383" y="2939"/>
              <a:chExt cx="210" cy="127"/>
            </a:xfrm>
          </p:grpSpPr>
          <p:sp>
            <p:nvSpPr>
              <p:cNvPr id="216" name="Oval 642"/>
              <p:cNvSpPr>
                <a:spLocks noChangeArrowheads="1"/>
              </p:cNvSpPr>
              <p:nvPr/>
            </p:nvSpPr>
            <p:spPr bwMode="auto">
              <a:xfrm>
                <a:off x="4383" y="2939"/>
                <a:ext cx="210" cy="127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Oval 643"/>
              <p:cNvSpPr>
                <a:spLocks noChangeArrowheads="1"/>
              </p:cNvSpPr>
              <p:nvPr/>
            </p:nvSpPr>
            <p:spPr bwMode="auto">
              <a:xfrm>
                <a:off x="4383" y="2939"/>
                <a:ext cx="210" cy="12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Rectangle 645"/>
            <p:cNvSpPr>
              <a:spLocks noChangeArrowheads="1"/>
            </p:cNvSpPr>
            <p:nvPr/>
          </p:nvSpPr>
          <p:spPr bwMode="auto">
            <a:xfrm>
              <a:off x="4371" y="2936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77" name="Rectangle 646"/>
            <p:cNvSpPr>
              <a:spLocks noChangeArrowheads="1"/>
            </p:cNvSpPr>
            <p:nvPr/>
          </p:nvSpPr>
          <p:spPr bwMode="auto">
            <a:xfrm>
              <a:off x="4462" y="3007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78" name="Rectangle 647"/>
            <p:cNvSpPr>
              <a:spLocks noChangeArrowheads="1"/>
            </p:cNvSpPr>
            <p:nvPr/>
          </p:nvSpPr>
          <p:spPr bwMode="auto">
            <a:xfrm>
              <a:off x="4508" y="2936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79" name="Group 650"/>
            <p:cNvGrpSpPr>
              <a:grpSpLocks/>
            </p:cNvGrpSpPr>
            <p:nvPr/>
          </p:nvGrpSpPr>
          <p:grpSpPr bwMode="auto">
            <a:xfrm>
              <a:off x="3804" y="2689"/>
              <a:ext cx="210" cy="126"/>
              <a:chOff x="3804" y="2689"/>
              <a:chExt cx="210" cy="126"/>
            </a:xfrm>
          </p:grpSpPr>
          <p:sp>
            <p:nvSpPr>
              <p:cNvPr id="214" name="Oval 648"/>
              <p:cNvSpPr>
                <a:spLocks noChangeArrowheads="1"/>
              </p:cNvSpPr>
              <p:nvPr/>
            </p:nvSpPr>
            <p:spPr bwMode="auto">
              <a:xfrm>
                <a:off x="3804" y="2689"/>
                <a:ext cx="210" cy="126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Oval 649"/>
              <p:cNvSpPr>
                <a:spLocks noChangeArrowheads="1"/>
              </p:cNvSpPr>
              <p:nvPr/>
            </p:nvSpPr>
            <p:spPr bwMode="auto">
              <a:xfrm>
                <a:off x="3804" y="2689"/>
                <a:ext cx="210" cy="12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651"/>
            <p:cNvSpPr>
              <a:spLocks noChangeArrowheads="1"/>
            </p:cNvSpPr>
            <p:nvPr/>
          </p:nvSpPr>
          <p:spPr bwMode="auto">
            <a:xfrm>
              <a:off x="3792" y="2687"/>
              <a:ext cx="10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81" name="Rectangle 652"/>
            <p:cNvSpPr>
              <a:spLocks noChangeArrowheads="1"/>
            </p:cNvSpPr>
            <p:nvPr/>
          </p:nvSpPr>
          <p:spPr bwMode="auto">
            <a:xfrm>
              <a:off x="3883" y="2757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82" name="Rectangle 653"/>
            <p:cNvSpPr>
              <a:spLocks noChangeArrowheads="1"/>
            </p:cNvSpPr>
            <p:nvPr/>
          </p:nvSpPr>
          <p:spPr bwMode="auto">
            <a:xfrm>
              <a:off x="3930" y="2687"/>
              <a:ext cx="10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83" name="Group 656"/>
            <p:cNvGrpSpPr>
              <a:grpSpLocks/>
            </p:cNvGrpSpPr>
            <p:nvPr/>
          </p:nvGrpSpPr>
          <p:grpSpPr bwMode="auto">
            <a:xfrm>
              <a:off x="4172" y="2671"/>
              <a:ext cx="222" cy="214"/>
              <a:chOff x="4172" y="2671"/>
              <a:chExt cx="222" cy="214"/>
            </a:xfrm>
          </p:grpSpPr>
          <p:pic>
            <p:nvPicPr>
              <p:cNvPr id="212" name="Picture 6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72" y="2671"/>
                <a:ext cx="22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6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72" y="2671"/>
                <a:ext cx="22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4" name="Rectangle 657"/>
            <p:cNvSpPr>
              <a:spLocks noChangeArrowheads="1"/>
            </p:cNvSpPr>
            <p:nvPr/>
          </p:nvSpPr>
          <p:spPr bwMode="auto">
            <a:xfrm>
              <a:off x="4196" y="2710"/>
              <a:ext cx="1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Mg</a:t>
              </a:r>
              <a:endParaRPr lang="en-US"/>
            </a:p>
          </p:txBody>
        </p:sp>
        <p:grpSp>
          <p:nvGrpSpPr>
            <p:cNvPr id="85" name="Group 660"/>
            <p:cNvGrpSpPr>
              <a:grpSpLocks/>
            </p:cNvGrpSpPr>
            <p:nvPr/>
          </p:nvGrpSpPr>
          <p:grpSpPr bwMode="auto">
            <a:xfrm>
              <a:off x="3994" y="2893"/>
              <a:ext cx="270" cy="250"/>
              <a:chOff x="3994" y="2893"/>
              <a:chExt cx="270" cy="250"/>
            </a:xfrm>
          </p:grpSpPr>
          <p:pic>
            <p:nvPicPr>
              <p:cNvPr id="210" name="Picture 65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94" y="2893"/>
                <a:ext cx="2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65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94" y="2893"/>
                <a:ext cx="2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" name="Rectangle 661"/>
            <p:cNvSpPr>
              <a:spLocks noChangeArrowheads="1"/>
            </p:cNvSpPr>
            <p:nvPr/>
          </p:nvSpPr>
          <p:spPr bwMode="auto">
            <a:xfrm>
              <a:off x="4069" y="2952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Cl</a:t>
              </a:r>
              <a:endParaRPr lang="en-US"/>
            </a:p>
          </p:txBody>
        </p:sp>
        <p:sp>
          <p:nvSpPr>
            <p:cNvPr id="87" name="Line 662"/>
            <p:cNvSpPr>
              <a:spLocks noChangeShapeType="1"/>
            </p:cNvSpPr>
            <p:nvPr/>
          </p:nvSpPr>
          <p:spPr bwMode="auto">
            <a:xfrm>
              <a:off x="4158" y="2974"/>
              <a:ext cx="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665"/>
            <p:cNvGrpSpPr>
              <a:grpSpLocks/>
            </p:cNvGrpSpPr>
            <p:nvPr/>
          </p:nvGrpSpPr>
          <p:grpSpPr bwMode="auto">
            <a:xfrm>
              <a:off x="4450" y="2532"/>
              <a:ext cx="246" cy="258"/>
              <a:chOff x="4450" y="2532"/>
              <a:chExt cx="246" cy="258"/>
            </a:xfrm>
          </p:grpSpPr>
          <p:pic>
            <p:nvPicPr>
              <p:cNvPr id="208" name="Picture 66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50" y="2532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66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50" y="2532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" name="Rectangle 666"/>
            <p:cNvSpPr>
              <a:spLocks noChangeArrowheads="1"/>
            </p:cNvSpPr>
            <p:nvPr/>
          </p:nvSpPr>
          <p:spPr bwMode="auto">
            <a:xfrm>
              <a:off x="4501" y="2595"/>
              <a:ext cx="16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Fe</a:t>
              </a:r>
              <a:endParaRPr lang="en-US"/>
            </a:p>
          </p:txBody>
        </p:sp>
        <p:sp>
          <p:nvSpPr>
            <p:cNvPr id="90" name="Rectangle 667"/>
            <p:cNvSpPr>
              <a:spLocks noChangeArrowheads="1"/>
            </p:cNvSpPr>
            <p:nvPr/>
          </p:nvSpPr>
          <p:spPr bwMode="auto">
            <a:xfrm>
              <a:off x="4585" y="2533"/>
              <a:ext cx="15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grpSp>
          <p:nvGrpSpPr>
            <p:cNvPr id="91" name="Group 670"/>
            <p:cNvGrpSpPr>
              <a:grpSpLocks/>
            </p:cNvGrpSpPr>
            <p:nvPr/>
          </p:nvGrpSpPr>
          <p:grpSpPr bwMode="auto">
            <a:xfrm>
              <a:off x="3007" y="2814"/>
              <a:ext cx="305" cy="305"/>
              <a:chOff x="3007" y="2814"/>
              <a:chExt cx="305" cy="305"/>
            </a:xfrm>
          </p:grpSpPr>
          <p:pic>
            <p:nvPicPr>
              <p:cNvPr id="206" name="Picture 66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07" y="2814"/>
                <a:ext cx="30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66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07" y="2814"/>
                <a:ext cx="30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" name="Rectangle 671"/>
            <p:cNvSpPr>
              <a:spLocks noChangeArrowheads="1"/>
            </p:cNvSpPr>
            <p:nvPr/>
          </p:nvSpPr>
          <p:spPr bwMode="auto">
            <a:xfrm>
              <a:off x="2983" y="2901"/>
              <a:ext cx="3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HCO3</a:t>
              </a:r>
              <a:endParaRPr lang="en-US"/>
            </a:p>
          </p:txBody>
        </p:sp>
        <p:sp>
          <p:nvSpPr>
            <p:cNvPr id="93" name="Line 672"/>
            <p:cNvSpPr>
              <a:spLocks noChangeShapeType="1"/>
            </p:cNvSpPr>
            <p:nvPr/>
          </p:nvSpPr>
          <p:spPr bwMode="auto">
            <a:xfrm>
              <a:off x="3224" y="2878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675"/>
            <p:cNvGrpSpPr>
              <a:grpSpLocks/>
            </p:cNvGrpSpPr>
            <p:nvPr/>
          </p:nvGrpSpPr>
          <p:grpSpPr bwMode="auto">
            <a:xfrm>
              <a:off x="3570" y="2873"/>
              <a:ext cx="246" cy="258"/>
              <a:chOff x="3570" y="2873"/>
              <a:chExt cx="246" cy="258"/>
            </a:xfrm>
          </p:grpSpPr>
          <p:pic>
            <p:nvPicPr>
              <p:cNvPr id="204" name="Picture 67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70" y="2873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67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70" y="2873"/>
                <a:ext cx="24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5" name="Rectangle 676"/>
            <p:cNvSpPr>
              <a:spLocks noChangeArrowheads="1"/>
            </p:cNvSpPr>
            <p:nvPr/>
          </p:nvSpPr>
          <p:spPr bwMode="auto">
            <a:xfrm>
              <a:off x="3613" y="2936"/>
              <a:ext cx="1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Ca</a:t>
              </a:r>
              <a:endParaRPr lang="en-US"/>
            </a:p>
          </p:txBody>
        </p:sp>
        <p:grpSp>
          <p:nvGrpSpPr>
            <p:cNvPr id="96" name="Group 679"/>
            <p:cNvGrpSpPr>
              <a:grpSpLocks/>
            </p:cNvGrpSpPr>
            <p:nvPr/>
          </p:nvGrpSpPr>
          <p:grpSpPr bwMode="auto">
            <a:xfrm>
              <a:off x="3348" y="2437"/>
              <a:ext cx="372" cy="361"/>
              <a:chOff x="3348" y="2437"/>
              <a:chExt cx="372" cy="361"/>
            </a:xfrm>
          </p:grpSpPr>
          <p:pic>
            <p:nvPicPr>
              <p:cNvPr id="202" name="Picture 677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348" y="2437"/>
                <a:ext cx="372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3" name="Picture 678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348" y="2437"/>
                <a:ext cx="372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7" name="Rectangle 680"/>
            <p:cNvSpPr>
              <a:spLocks noChangeArrowheads="1"/>
            </p:cNvSpPr>
            <p:nvPr/>
          </p:nvSpPr>
          <p:spPr bwMode="auto">
            <a:xfrm>
              <a:off x="3419" y="2552"/>
              <a:ext cx="1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SO</a:t>
              </a:r>
              <a:endParaRPr lang="en-US"/>
            </a:p>
          </p:txBody>
        </p:sp>
        <p:sp>
          <p:nvSpPr>
            <p:cNvPr id="98" name="Rectangle 681"/>
            <p:cNvSpPr>
              <a:spLocks noChangeArrowheads="1"/>
            </p:cNvSpPr>
            <p:nvPr/>
          </p:nvSpPr>
          <p:spPr bwMode="auto">
            <a:xfrm>
              <a:off x="3601" y="2623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Rounded MT Bold" pitchFamily="34" charset="0"/>
                </a:rPr>
                <a:t>4</a:t>
              </a:r>
              <a:endParaRPr lang="en-US"/>
            </a:p>
          </p:txBody>
        </p:sp>
        <p:sp>
          <p:nvSpPr>
            <p:cNvPr id="99" name="Line 682"/>
            <p:cNvSpPr>
              <a:spLocks noChangeShapeType="1"/>
            </p:cNvSpPr>
            <p:nvPr/>
          </p:nvSpPr>
          <p:spPr bwMode="auto">
            <a:xfrm>
              <a:off x="3596" y="2510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83"/>
            <p:cNvSpPr>
              <a:spLocks noChangeShapeType="1"/>
            </p:cNvSpPr>
            <p:nvPr/>
          </p:nvSpPr>
          <p:spPr bwMode="auto">
            <a:xfrm>
              <a:off x="3597" y="2543"/>
              <a:ext cx="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684"/>
            <p:cNvSpPr>
              <a:spLocks noChangeArrowheads="1"/>
            </p:cNvSpPr>
            <p:nvPr/>
          </p:nvSpPr>
          <p:spPr bwMode="auto">
            <a:xfrm>
              <a:off x="3689" y="2865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sp>
          <p:nvSpPr>
            <p:cNvPr id="102" name="Rectangle 685"/>
            <p:cNvSpPr>
              <a:spLocks noChangeArrowheads="1"/>
            </p:cNvSpPr>
            <p:nvPr/>
          </p:nvSpPr>
          <p:spPr bwMode="auto">
            <a:xfrm>
              <a:off x="4275" y="2659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++</a:t>
              </a:r>
              <a:endParaRPr lang="en-US"/>
            </a:p>
          </p:txBody>
        </p:sp>
        <p:grpSp>
          <p:nvGrpSpPr>
            <p:cNvPr id="103" name="Group 688"/>
            <p:cNvGrpSpPr>
              <a:grpSpLocks/>
            </p:cNvGrpSpPr>
            <p:nvPr/>
          </p:nvGrpSpPr>
          <p:grpSpPr bwMode="auto">
            <a:xfrm>
              <a:off x="2961" y="3756"/>
              <a:ext cx="1392" cy="332"/>
              <a:chOff x="2961" y="3756"/>
              <a:chExt cx="1392" cy="332"/>
            </a:xfrm>
          </p:grpSpPr>
          <p:sp>
            <p:nvSpPr>
              <p:cNvPr id="200" name="Freeform 686"/>
              <p:cNvSpPr>
                <a:spLocks/>
              </p:cNvSpPr>
              <p:nvPr/>
            </p:nvSpPr>
            <p:spPr bwMode="auto">
              <a:xfrm>
                <a:off x="2961" y="3756"/>
                <a:ext cx="1392" cy="332"/>
              </a:xfrm>
              <a:custGeom>
                <a:avLst/>
                <a:gdLst>
                  <a:gd name="T0" fmla="*/ 1392 w 1392"/>
                  <a:gd name="T1" fmla="*/ 203 h 332"/>
                  <a:gd name="T2" fmla="*/ 1016 w 1392"/>
                  <a:gd name="T3" fmla="*/ 203 h 332"/>
                  <a:gd name="T4" fmla="*/ 1016 w 1392"/>
                  <a:gd name="T5" fmla="*/ 0 h 332"/>
                  <a:gd name="T6" fmla="*/ 696 w 1392"/>
                  <a:gd name="T7" fmla="*/ 59 h 332"/>
                  <a:gd name="T8" fmla="*/ 376 w 1392"/>
                  <a:gd name="T9" fmla="*/ 0 h 332"/>
                  <a:gd name="T10" fmla="*/ 376 w 1392"/>
                  <a:gd name="T11" fmla="*/ 203 h 332"/>
                  <a:gd name="T12" fmla="*/ 0 w 1392"/>
                  <a:gd name="T13" fmla="*/ 203 h 332"/>
                  <a:gd name="T14" fmla="*/ 696 w 1392"/>
                  <a:gd name="T15" fmla="*/ 332 h 332"/>
                  <a:gd name="T16" fmla="*/ 1392 w 1392"/>
                  <a:gd name="T17" fmla="*/ 203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2"/>
                  <a:gd name="T28" fmla="*/ 0 h 332"/>
                  <a:gd name="T29" fmla="*/ 1392 w 1392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2" h="332">
                    <a:moveTo>
                      <a:pt x="1392" y="203"/>
                    </a:moveTo>
                    <a:lnTo>
                      <a:pt x="1016" y="203"/>
                    </a:lnTo>
                    <a:lnTo>
                      <a:pt x="1016" y="0"/>
                    </a:lnTo>
                    <a:lnTo>
                      <a:pt x="696" y="59"/>
                    </a:lnTo>
                    <a:lnTo>
                      <a:pt x="376" y="0"/>
                    </a:lnTo>
                    <a:lnTo>
                      <a:pt x="376" y="203"/>
                    </a:lnTo>
                    <a:lnTo>
                      <a:pt x="0" y="203"/>
                    </a:lnTo>
                    <a:lnTo>
                      <a:pt x="696" y="332"/>
                    </a:lnTo>
                    <a:lnTo>
                      <a:pt x="1392" y="20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687"/>
              <p:cNvSpPr>
                <a:spLocks/>
              </p:cNvSpPr>
              <p:nvPr/>
            </p:nvSpPr>
            <p:spPr bwMode="auto">
              <a:xfrm>
                <a:off x="2961" y="3756"/>
                <a:ext cx="1392" cy="332"/>
              </a:xfrm>
              <a:custGeom>
                <a:avLst/>
                <a:gdLst>
                  <a:gd name="T0" fmla="*/ 1392 w 1392"/>
                  <a:gd name="T1" fmla="*/ 203 h 332"/>
                  <a:gd name="T2" fmla="*/ 1016 w 1392"/>
                  <a:gd name="T3" fmla="*/ 203 h 332"/>
                  <a:gd name="T4" fmla="*/ 1016 w 1392"/>
                  <a:gd name="T5" fmla="*/ 0 h 332"/>
                  <a:gd name="T6" fmla="*/ 696 w 1392"/>
                  <a:gd name="T7" fmla="*/ 59 h 332"/>
                  <a:gd name="T8" fmla="*/ 376 w 1392"/>
                  <a:gd name="T9" fmla="*/ 0 h 332"/>
                  <a:gd name="T10" fmla="*/ 376 w 1392"/>
                  <a:gd name="T11" fmla="*/ 203 h 332"/>
                  <a:gd name="T12" fmla="*/ 0 w 1392"/>
                  <a:gd name="T13" fmla="*/ 203 h 332"/>
                  <a:gd name="T14" fmla="*/ 696 w 1392"/>
                  <a:gd name="T15" fmla="*/ 332 h 332"/>
                  <a:gd name="T16" fmla="*/ 1392 w 1392"/>
                  <a:gd name="T17" fmla="*/ 203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2"/>
                  <a:gd name="T28" fmla="*/ 0 h 332"/>
                  <a:gd name="T29" fmla="*/ 1392 w 1392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2" h="332">
                    <a:moveTo>
                      <a:pt x="1392" y="203"/>
                    </a:moveTo>
                    <a:lnTo>
                      <a:pt x="1016" y="203"/>
                    </a:lnTo>
                    <a:lnTo>
                      <a:pt x="1016" y="0"/>
                    </a:lnTo>
                    <a:lnTo>
                      <a:pt x="696" y="59"/>
                    </a:lnTo>
                    <a:lnTo>
                      <a:pt x="376" y="0"/>
                    </a:lnTo>
                    <a:lnTo>
                      <a:pt x="376" y="203"/>
                    </a:lnTo>
                    <a:lnTo>
                      <a:pt x="0" y="203"/>
                    </a:lnTo>
                    <a:lnTo>
                      <a:pt x="696" y="332"/>
                    </a:lnTo>
                    <a:lnTo>
                      <a:pt x="1392" y="2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691"/>
            <p:cNvGrpSpPr>
              <a:grpSpLocks/>
            </p:cNvGrpSpPr>
            <p:nvPr/>
          </p:nvGrpSpPr>
          <p:grpSpPr bwMode="auto">
            <a:xfrm>
              <a:off x="2650" y="3559"/>
              <a:ext cx="210" cy="123"/>
              <a:chOff x="2650" y="3559"/>
              <a:chExt cx="210" cy="123"/>
            </a:xfrm>
          </p:grpSpPr>
          <p:sp>
            <p:nvSpPr>
              <p:cNvPr id="198" name="Oval 689"/>
              <p:cNvSpPr>
                <a:spLocks noChangeArrowheads="1"/>
              </p:cNvSpPr>
              <p:nvPr/>
            </p:nvSpPr>
            <p:spPr bwMode="auto">
              <a:xfrm>
                <a:off x="2650" y="3559"/>
                <a:ext cx="210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Oval 690"/>
              <p:cNvSpPr>
                <a:spLocks noChangeArrowheads="1"/>
              </p:cNvSpPr>
              <p:nvPr/>
            </p:nvSpPr>
            <p:spPr bwMode="auto">
              <a:xfrm>
                <a:off x="2650" y="3559"/>
                <a:ext cx="210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Rectangle 692"/>
            <p:cNvSpPr>
              <a:spLocks noChangeArrowheads="1"/>
            </p:cNvSpPr>
            <p:nvPr/>
          </p:nvSpPr>
          <p:spPr bwMode="auto">
            <a:xfrm>
              <a:off x="2638" y="3555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06" name="Rectangle 693"/>
            <p:cNvSpPr>
              <a:spLocks noChangeArrowheads="1"/>
            </p:cNvSpPr>
            <p:nvPr/>
          </p:nvSpPr>
          <p:spPr bwMode="auto">
            <a:xfrm>
              <a:off x="2729" y="3626"/>
              <a:ext cx="5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07" name="Rectangle 694"/>
            <p:cNvSpPr>
              <a:spLocks noChangeArrowheads="1"/>
            </p:cNvSpPr>
            <p:nvPr/>
          </p:nvSpPr>
          <p:spPr bwMode="auto">
            <a:xfrm>
              <a:off x="2777" y="3555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08" name="Group 697"/>
            <p:cNvGrpSpPr>
              <a:grpSpLocks/>
            </p:cNvGrpSpPr>
            <p:nvPr/>
          </p:nvGrpSpPr>
          <p:grpSpPr bwMode="auto">
            <a:xfrm>
              <a:off x="3306" y="3654"/>
              <a:ext cx="210" cy="124"/>
              <a:chOff x="3306" y="3654"/>
              <a:chExt cx="210" cy="124"/>
            </a:xfrm>
          </p:grpSpPr>
          <p:sp>
            <p:nvSpPr>
              <p:cNvPr id="196" name="Oval 695"/>
              <p:cNvSpPr>
                <a:spLocks noChangeArrowheads="1"/>
              </p:cNvSpPr>
              <p:nvPr/>
            </p:nvSpPr>
            <p:spPr bwMode="auto">
              <a:xfrm>
                <a:off x="3306" y="3654"/>
                <a:ext cx="210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696"/>
              <p:cNvSpPr>
                <a:spLocks noChangeArrowheads="1"/>
              </p:cNvSpPr>
              <p:nvPr/>
            </p:nvSpPr>
            <p:spPr bwMode="auto">
              <a:xfrm>
                <a:off x="3306" y="3654"/>
                <a:ext cx="210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Rectangle 698"/>
            <p:cNvSpPr>
              <a:spLocks noChangeArrowheads="1"/>
            </p:cNvSpPr>
            <p:nvPr/>
          </p:nvSpPr>
          <p:spPr bwMode="auto">
            <a:xfrm>
              <a:off x="3296" y="3650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10" name="Rectangle 699"/>
            <p:cNvSpPr>
              <a:spLocks noChangeArrowheads="1"/>
            </p:cNvSpPr>
            <p:nvPr/>
          </p:nvSpPr>
          <p:spPr bwMode="auto">
            <a:xfrm>
              <a:off x="3387" y="3721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11" name="Rectangle 700"/>
            <p:cNvSpPr>
              <a:spLocks noChangeArrowheads="1"/>
            </p:cNvSpPr>
            <p:nvPr/>
          </p:nvSpPr>
          <p:spPr bwMode="auto">
            <a:xfrm>
              <a:off x="3435" y="3650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12" name="Group 703"/>
            <p:cNvGrpSpPr>
              <a:grpSpLocks/>
            </p:cNvGrpSpPr>
            <p:nvPr/>
          </p:nvGrpSpPr>
          <p:grpSpPr bwMode="auto">
            <a:xfrm>
              <a:off x="3743" y="3540"/>
              <a:ext cx="209" cy="123"/>
              <a:chOff x="3743" y="3540"/>
              <a:chExt cx="209" cy="123"/>
            </a:xfrm>
          </p:grpSpPr>
          <p:sp>
            <p:nvSpPr>
              <p:cNvPr id="194" name="Oval 701"/>
              <p:cNvSpPr>
                <a:spLocks noChangeArrowheads="1"/>
              </p:cNvSpPr>
              <p:nvPr/>
            </p:nvSpPr>
            <p:spPr bwMode="auto">
              <a:xfrm>
                <a:off x="3743" y="3540"/>
                <a:ext cx="209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702"/>
              <p:cNvSpPr>
                <a:spLocks noChangeArrowheads="1"/>
              </p:cNvSpPr>
              <p:nvPr/>
            </p:nvSpPr>
            <p:spPr bwMode="auto">
              <a:xfrm>
                <a:off x="3743" y="3540"/>
                <a:ext cx="209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Rectangle 704"/>
            <p:cNvSpPr>
              <a:spLocks noChangeArrowheads="1"/>
            </p:cNvSpPr>
            <p:nvPr/>
          </p:nvSpPr>
          <p:spPr bwMode="auto">
            <a:xfrm>
              <a:off x="3732" y="3539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14" name="Rectangle 705"/>
            <p:cNvSpPr>
              <a:spLocks noChangeArrowheads="1"/>
            </p:cNvSpPr>
            <p:nvPr/>
          </p:nvSpPr>
          <p:spPr bwMode="auto">
            <a:xfrm>
              <a:off x="3823" y="3610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15" name="Rectangle 706"/>
            <p:cNvSpPr>
              <a:spLocks noChangeArrowheads="1"/>
            </p:cNvSpPr>
            <p:nvPr/>
          </p:nvSpPr>
          <p:spPr bwMode="auto">
            <a:xfrm>
              <a:off x="3872" y="353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16" name="Group 709"/>
            <p:cNvGrpSpPr>
              <a:grpSpLocks/>
            </p:cNvGrpSpPr>
            <p:nvPr/>
          </p:nvGrpSpPr>
          <p:grpSpPr bwMode="auto">
            <a:xfrm>
              <a:off x="2814" y="3239"/>
              <a:ext cx="211" cy="124"/>
              <a:chOff x="2814" y="3239"/>
              <a:chExt cx="211" cy="124"/>
            </a:xfrm>
          </p:grpSpPr>
          <p:sp>
            <p:nvSpPr>
              <p:cNvPr id="192" name="Oval 707"/>
              <p:cNvSpPr>
                <a:spLocks noChangeArrowheads="1"/>
              </p:cNvSpPr>
              <p:nvPr/>
            </p:nvSpPr>
            <p:spPr bwMode="auto">
              <a:xfrm>
                <a:off x="2814" y="3239"/>
                <a:ext cx="211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Oval 708"/>
              <p:cNvSpPr>
                <a:spLocks noChangeArrowheads="1"/>
              </p:cNvSpPr>
              <p:nvPr/>
            </p:nvSpPr>
            <p:spPr bwMode="auto">
              <a:xfrm>
                <a:off x="2814" y="3239"/>
                <a:ext cx="211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" name="Rectangle 710"/>
            <p:cNvSpPr>
              <a:spLocks noChangeArrowheads="1"/>
            </p:cNvSpPr>
            <p:nvPr/>
          </p:nvSpPr>
          <p:spPr bwMode="auto">
            <a:xfrm>
              <a:off x="2805" y="3238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18" name="Rectangle 711"/>
            <p:cNvSpPr>
              <a:spLocks noChangeArrowheads="1"/>
            </p:cNvSpPr>
            <p:nvPr/>
          </p:nvSpPr>
          <p:spPr bwMode="auto">
            <a:xfrm>
              <a:off x="2897" y="3308"/>
              <a:ext cx="5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19" name="Rectangle 712"/>
            <p:cNvSpPr>
              <a:spLocks noChangeArrowheads="1"/>
            </p:cNvSpPr>
            <p:nvPr/>
          </p:nvSpPr>
          <p:spPr bwMode="auto">
            <a:xfrm>
              <a:off x="2943" y="3238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20" name="Group 715"/>
            <p:cNvGrpSpPr>
              <a:grpSpLocks/>
            </p:cNvGrpSpPr>
            <p:nvPr/>
          </p:nvGrpSpPr>
          <p:grpSpPr bwMode="auto">
            <a:xfrm>
              <a:off x="3401" y="3293"/>
              <a:ext cx="210" cy="124"/>
              <a:chOff x="3401" y="3293"/>
              <a:chExt cx="210" cy="124"/>
            </a:xfrm>
          </p:grpSpPr>
          <p:sp>
            <p:nvSpPr>
              <p:cNvPr id="190" name="Oval 713"/>
              <p:cNvSpPr>
                <a:spLocks noChangeArrowheads="1"/>
              </p:cNvSpPr>
              <p:nvPr/>
            </p:nvSpPr>
            <p:spPr bwMode="auto">
              <a:xfrm>
                <a:off x="3401" y="3293"/>
                <a:ext cx="210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Oval 714"/>
              <p:cNvSpPr>
                <a:spLocks noChangeArrowheads="1"/>
              </p:cNvSpPr>
              <p:nvPr/>
            </p:nvSpPr>
            <p:spPr bwMode="auto">
              <a:xfrm>
                <a:off x="3401" y="3293"/>
                <a:ext cx="210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Rectangle 716"/>
            <p:cNvSpPr>
              <a:spLocks noChangeArrowheads="1"/>
            </p:cNvSpPr>
            <p:nvPr/>
          </p:nvSpPr>
          <p:spPr bwMode="auto">
            <a:xfrm>
              <a:off x="3391" y="3289"/>
              <a:ext cx="10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22" name="Rectangle 717"/>
            <p:cNvSpPr>
              <a:spLocks noChangeArrowheads="1"/>
            </p:cNvSpPr>
            <p:nvPr/>
          </p:nvSpPr>
          <p:spPr bwMode="auto">
            <a:xfrm>
              <a:off x="3482" y="3360"/>
              <a:ext cx="5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23" name="Rectangle 718"/>
            <p:cNvSpPr>
              <a:spLocks noChangeArrowheads="1"/>
            </p:cNvSpPr>
            <p:nvPr/>
          </p:nvSpPr>
          <p:spPr bwMode="auto">
            <a:xfrm>
              <a:off x="3530" y="3289"/>
              <a:ext cx="1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24" name="Group 721"/>
            <p:cNvGrpSpPr>
              <a:grpSpLocks/>
            </p:cNvGrpSpPr>
            <p:nvPr/>
          </p:nvGrpSpPr>
          <p:grpSpPr bwMode="auto">
            <a:xfrm>
              <a:off x="4179" y="3228"/>
              <a:ext cx="210" cy="123"/>
              <a:chOff x="4179" y="3228"/>
              <a:chExt cx="210" cy="123"/>
            </a:xfrm>
          </p:grpSpPr>
          <p:sp>
            <p:nvSpPr>
              <p:cNvPr id="188" name="Oval 719"/>
              <p:cNvSpPr>
                <a:spLocks noChangeArrowheads="1"/>
              </p:cNvSpPr>
              <p:nvPr/>
            </p:nvSpPr>
            <p:spPr bwMode="auto">
              <a:xfrm>
                <a:off x="4179" y="3228"/>
                <a:ext cx="210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720"/>
              <p:cNvSpPr>
                <a:spLocks noChangeArrowheads="1"/>
              </p:cNvSpPr>
              <p:nvPr/>
            </p:nvSpPr>
            <p:spPr bwMode="auto">
              <a:xfrm>
                <a:off x="4179" y="3228"/>
                <a:ext cx="210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Rectangle 722"/>
            <p:cNvSpPr>
              <a:spLocks noChangeArrowheads="1"/>
            </p:cNvSpPr>
            <p:nvPr/>
          </p:nvSpPr>
          <p:spPr bwMode="auto">
            <a:xfrm>
              <a:off x="4168" y="3226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26" name="Rectangle 723"/>
            <p:cNvSpPr>
              <a:spLocks noChangeArrowheads="1"/>
            </p:cNvSpPr>
            <p:nvPr/>
          </p:nvSpPr>
          <p:spPr bwMode="auto">
            <a:xfrm>
              <a:off x="4260" y="3296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27" name="Rectangle 724"/>
            <p:cNvSpPr>
              <a:spLocks noChangeArrowheads="1"/>
            </p:cNvSpPr>
            <p:nvPr/>
          </p:nvSpPr>
          <p:spPr bwMode="auto">
            <a:xfrm>
              <a:off x="4307" y="3226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28" name="Group 727"/>
            <p:cNvGrpSpPr>
              <a:grpSpLocks/>
            </p:cNvGrpSpPr>
            <p:nvPr/>
          </p:nvGrpSpPr>
          <p:grpSpPr bwMode="auto">
            <a:xfrm>
              <a:off x="2958" y="3099"/>
              <a:ext cx="269" cy="233"/>
              <a:chOff x="2958" y="3099"/>
              <a:chExt cx="269" cy="233"/>
            </a:xfrm>
          </p:grpSpPr>
          <p:sp>
            <p:nvSpPr>
              <p:cNvPr id="186" name="Freeform 725"/>
              <p:cNvSpPr>
                <a:spLocks/>
              </p:cNvSpPr>
              <p:nvPr/>
            </p:nvSpPr>
            <p:spPr bwMode="auto">
              <a:xfrm>
                <a:off x="2958" y="3099"/>
                <a:ext cx="269" cy="233"/>
              </a:xfrm>
              <a:custGeom>
                <a:avLst/>
                <a:gdLst>
                  <a:gd name="T0" fmla="*/ 0 w 1088"/>
                  <a:gd name="T1" fmla="*/ 0 h 939"/>
                  <a:gd name="T2" fmla="*/ 0 w 1088"/>
                  <a:gd name="T3" fmla="*/ 0 h 939"/>
                  <a:gd name="T4" fmla="*/ 0 w 1088"/>
                  <a:gd name="T5" fmla="*/ 0 h 939"/>
                  <a:gd name="T6" fmla="*/ 0 w 1088"/>
                  <a:gd name="T7" fmla="*/ 0 h 939"/>
                  <a:gd name="T8" fmla="*/ 0 w 1088"/>
                  <a:gd name="T9" fmla="*/ 0 h 939"/>
                  <a:gd name="T10" fmla="*/ 0 w 1088"/>
                  <a:gd name="T11" fmla="*/ 0 h 939"/>
                  <a:gd name="T12" fmla="*/ 0 w 1088"/>
                  <a:gd name="T13" fmla="*/ 0 h 939"/>
                  <a:gd name="T14" fmla="*/ 0 w 1088"/>
                  <a:gd name="T15" fmla="*/ 0 h 939"/>
                  <a:gd name="T16" fmla="*/ 0 w 1088"/>
                  <a:gd name="T17" fmla="*/ 0 h 939"/>
                  <a:gd name="T18" fmla="*/ 0 w 1088"/>
                  <a:gd name="T19" fmla="*/ 0 h 939"/>
                  <a:gd name="T20" fmla="*/ 0 w 1088"/>
                  <a:gd name="T21" fmla="*/ 0 h 939"/>
                  <a:gd name="T22" fmla="*/ 0 w 1088"/>
                  <a:gd name="T23" fmla="*/ 0 h 9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8"/>
                  <a:gd name="T37" fmla="*/ 0 h 939"/>
                  <a:gd name="T38" fmla="*/ 1088 w 1088"/>
                  <a:gd name="T39" fmla="*/ 939 h 9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8" h="939">
                    <a:moveTo>
                      <a:pt x="782" y="939"/>
                    </a:moveTo>
                    <a:lnTo>
                      <a:pt x="1088" y="689"/>
                    </a:lnTo>
                    <a:lnTo>
                      <a:pt x="882" y="689"/>
                    </a:lnTo>
                    <a:lnTo>
                      <a:pt x="882" y="541"/>
                    </a:lnTo>
                    <a:cubicBezTo>
                      <a:pt x="882" y="242"/>
                      <a:pt x="700" y="0"/>
                      <a:pt x="476" y="0"/>
                    </a:cubicBezTo>
                    <a:lnTo>
                      <a:pt x="0" y="0"/>
                    </a:lnTo>
                    <a:lnTo>
                      <a:pt x="0" y="178"/>
                    </a:lnTo>
                    <a:lnTo>
                      <a:pt x="476" y="178"/>
                    </a:lnTo>
                    <a:cubicBezTo>
                      <a:pt x="589" y="178"/>
                      <a:pt x="681" y="340"/>
                      <a:pt x="681" y="541"/>
                    </a:cubicBezTo>
                    <a:lnTo>
                      <a:pt x="681" y="689"/>
                    </a:lnTo>
                    <a:lnTo>
                      <a:pt x="476" y="689"/>
                    </a:lnTo>
                    <a:lnTo>
                      <a:pt x="782" y="939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726"/>
              <p:cNvSpPr>
                <a:spLocks/>
              </p:cNvSpPr>
              <p:nvPr/>
            </p:nvSpPr>
            <p:spPr bwMode="auto">
              <a:xfrm>
                <a:off x="2958" y="3099"/>
                <a:ext cx="269" cy="233"/>
              </a:xfrm>
              <a:custGeom>
                <a:avLst/>
                <a:gdLst>
                  <a:gd name="T0" fmla="*/ 0 w 1088"/>
                  <a:gd name="T1" fmla="*/ 0 h 939"/>
                  <a:gd name="T2" fmla="*/ 0 w 1088"/>
                  <a:gd name="T3" fmla="*/ 0 h 939"/>
                  <a:gd name="T4" fmla="*/ 0 w 1088"/>
                  <a:gd name="T5" fmla="*/ 0 h 939"/>
                  <a:gd name="T6" fmla="*/ 0 w 1088"/>
                  <a:gd name="T7" fmla="*/ 0 h 939"/>
                  <a:gd name="T8" fmla="*/ 0 w 1088"/>
                  <a:gd name="T9" fmla="*/ 0 h 939"/>
                  <a:gd name="T10" fmla="*/ 0 w 1088"/>
                  <a:gd name="T11" fmla="*/ 0 h 939"/>
                  <a:gd name="T12" fmla="*/ 0 w 1088"/>
                  <a:gd name="T13" fmla="*/ 0 h 939"/>
                  <a:gd name="T14" fmla="*/ 0 w 1088"/>
                  <a:gd name="T15" fmla="*/ 0 h 939"/>
                  <a:gd name="T16" fmla="*/ 0 w 1088"/>
                  <a:gd name="T17" fmla="*/ 0 h 939"/>
                  <a:gd name="T18" fmla="*/ 0 w 1088"/>
                  <a:gd name="T19" fmla="*/ 0 h 939"/>
                  <a:gd name="T20" fmla="*/ 0 w 1088"/>
                  <a:gd name="T21" fmla="*/ 0 h 939"/>
                  <a:gd name="T22" fmla="*/ 0 w 1088"/>
                  <a:gd name="T23" fmla="*/ 0 h 9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8"/>
                  <a:gd name="T37" fmla="*/ 0 h 939"/>
                  <a:gd name="T38" fmla="*/ 1088 w 1088"/>
                  <a:gd name="T39" fmla="*/ 939 h 9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8" h="939">
                    <a:moveTo>
                      <a:pt x="782" y="939"/>
                    </a:moveTo>
                    <a:lnTo>
                      <a:pt x="1088" y="689"/>
                    </a:lnTo>
                    <a:lnTo>
                      <a:pt x="882" y="689"/>
                    </a:lnTo>
                    <a:lnTo>
                      <a:pt x="882" y="541"/>
                    </a:lnTo>
                    <a:cubicBezTo>
                      <a:pt x="882" y="242"/>
                      <a:pt x="700" y="0"/>
                      <a:pt x="476" y="0"/>
                    </a:cubicBezTo>
                    <a:lnTo>
                      <a:pt x="0" y="0"/>
                    </a:lnTo>
                    <a:lnTo>
                      <a:pt x="0" y="178"/>
                    </a:lnTo>
                    <a:lnTo>
                      <a:pt x="476" y="178"/>
                    </a:lnTo>
                    <a:cubicBezTo>
                      <a:pt x="589" y="178"/>
                      <a:pt x="681" y="340"/>
                      <a:pt x="681" y="541"/>
                    </a:cubicBezTo>
                    <a:lnTo>
                      <a:pt x="681" y="689"/>
                    </a:lnTo>
                    <a:lnTo>
                      <a:pt x="476" y="689"/>
                    </a:lnTo>
                    <a:lnTo>
                      <a:pt x="782" y="9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730"/>
            <p:cNvGrpSpPr>
              <a:grpSpLocks/>
            </p:cNvGrpSpPr>
            <p:nvPr/>
          </p:nvGrpSpPr>
          <p:grpSpPr bwMode="auto">
            <a:xfrm>
              <a:off x="3679" y="3100"/>
              <a:ext cx="271" cy="233"/>
              <a:chOff x="3679" y="3100"/>
              <a:chExt cx="271" cy="233"/>
            </a:xfrm>
          </p:grpSpPr>
          <p:sp>
            <p:nvSpPr>
              <p:cNvPr id="184" name="Freeform 728"/>
              <p:cNvSpPr>
                <a:spLocks/>
              </p:cNvSpPr>
              <p:nvPr/>
            </p:nvSpPr>
            <p:spPr bwMode="auto">
              <a:xfrm>
                <a:off x="3679" y="3100"/>
                <a:ext cx="271" cy="233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729"/>
              <p:cNvSpPr>
                <a:spLocks/>
              </p:cNvSpPr>
              <p:nvPr/>
            </p:nvSpPr>
            <p:spPr bwMode="auto">
              <a:xfrm>
                <a:off x="3679" y="3100"/>
                <a:ext cx="271" cy="233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733"/>
            <p:cNvGrpSpPr>
              <a:grpSpLocks/>
            </p:cNvGrpSpPr>
            <p:nvPr/>
          </p:nvGrpSpPr>
          <p:grpSpPr bwMode="auto">
            <a:xfrm>
              <a:off x="4287" y="3085"/>
              <a:ext cx="271" cy="232"/>
              <a:chOff x="4287" y="3085"/>
              <a:chExt cx="271" cy="232"/>
            </a:xfrm>
          </p:grpSpPr>
          <p:sp>
            <p:nvSpPr>
              <p:cNvPr id="182" name="Freeform 731"/>
              <p:cNvSpPr>
                <a:spLocks/>
              </p:cNvSpPr>
              <p:nvPr/>
            </p:nvSpPr>
            <p:spPr bwMode="auto">
              <a:xfrm>
                <a:off x="4287" y="3085"/>
                <a:ext cx="271" cy="232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732"/>
              <p:cNvSpPr>
                <a:spLocks/>
              </p:cNvSpPr>
              <p:nvPr/>
            </p:nvSpPr>
            <p:spPr bwMode="auto">
              <a:xfrm>
                <a:off x="4287" y="3085"/>
                <a:ext cx="271" cy="232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736"/>
            <p:cNvGrpSpPr>
              <a:grpSpLocks/>
            </p:cNvGrpSpPr>
            <p:nvPr/>
          </p:nvGrpSpPr>
          <p:grpSpPr bwMode="auto">
            <a:xfrm>
              <a:off x="2650" y="3559"/>
              <a:ext cx="210" cy="123"/>
              <a:chOff x="2650" y="3559"/>
              <a:chExt cx="210" cy="123"/>
            </a:xfrm>
          </p:grpSpPr>
          <p:sp>
            <p:nvSpPr>
              <p:cNvPr id="180" name="Oval 734"/>
              <p:cNvSpPr>
                <a:spLocks noChangeArrowheads="1"/>
              </p:cNvSpPr>
              <p:nvPr/>
            </p:nvSpPr>
            <p:spPr bwMode="auto">
              <a:xfrm>
                <a:off x="2650" y="3559"/>
                <a:ext cx="210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Oval 735"/>
              <p:cNvSpPr>
                <a:spLocks noChangeArrowheads="1"/>
              </p:cNvSpPr>
              <p:nvPr/>
            </p:nvSpPr>
            <p:spPr bwMode="auto">
              <a:xfrm>
                <a:off x="2650" y="3559"/>
                <a:ext cx="210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Rectangle 737"/>
            <p:cNvSpPr>
              <a:spLocks noChangeArrowheads="1"/>
            </p:cNvSpPr>
            <p:nvPr/>
          </p:nvSpPr>
          <p:spPr bwMode="auto">
            <a:xfrm>
              <a:off x="2638" y="3555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33" name="Rectangle 738"/>
            <p:cNvSpPr>
              <a:spLocks noChangeArrowheads="1"/>
            </p:cNvSpPr>
            <p:nvPr/>
          </p:nvSpPr>
          <p:spPr bwMode="auto">
            <a:xfrm>
              <a:off x="2729" y="3626"/>
              <a:ext cx="5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34" name="Rectangle 739"/>
            <p:cNvSpPr>
              <a:spLocks noChangeArrowheads="1"/>
            </p:cNvSpPr>
            <p:nvPr/>
          </p:nvSpPr>
          <p:spPr bwMode="auto">
            <a:xfrm>
              <a:off x="2777" y="3555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35" name="Group 742"/>
            <p:cNvGrpSpPr>
              <a:grpSpLocks/>
            </p:cNvGrpSpPr>
            <p:nvPr/>
          </p:nvGrpSpPr>
          <p:grpSpPr bwMode="auto">
            <a:xfrm>
              <a:off x="3306" y="3654"/>
              <a:ext cx="210" cy="124"/>
              <a:chOff x="3306" y="3654"/>
              <a:chExt cx="210" cy="124"/>
            </a:xfrm>
          </p:grpSpPr>
          <p:sp>
            <p:nvSpPr>
              <p:cNvPr id="178" name="Oval 740"/>
              <p:cNvSpPr>
                <a:spLocks noChangeArrowheads="1"/>
              </p:cNvSpPr>
              <p:nvPr/>
            </p:nvSpPr>
            <p:spPr bwMode="auto">
              <a:xfrm>
                <a:off x="3306" y="3654"/>
                <a:ext cx="210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Oval 741"/>
              <p:cNvSpPr>
                <a:spLocks noChangeArrowheads="1"/>
              </p:cNvSpPr>
              <p:nvPr/>
            </p:nvSpPr>
            <p:spPr bwMode="auto">
              <a:xfrm>
                <a:off x="3306" y="3654"/>
                <a:ext cx="210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" name="Rectangle 743"/>
            <p:cNvSpPr>
              <a:spLocks noChangeArrowheads="1"/>
            </p:cNvSpPr>
            <p:nvPr/>
          </p:nvSpPr>
          <p:spPr bwMode="auto">
            <a:xfrm>
              <a:off x="3296" y="3650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37" name="Rectangle 744"/>
            <p:cNvSpPr>
              <a:spLocks noChangeArrowheads="1"/>
            </p:cNvSpPr>
            <p:nvPr/>
          </p:nvSpPr>
          <p:spPr bwMode="auto">
            <a:xfrm>
              <a:off x="3387" y="3721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38" name="Rectangle 745"/>
            <p:cNvSpPr>
              <a:spLocks noChangeArrowheads="1"/>
            </p:cNvSpPr>
            <p:nvPr/>
          </p:nvSpPr>
          <p:spPr bwMode="auto">
            <a:xfrm>
              <a:off x="3435" y="3650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39" name="Group 748"/>
            <p:cNvGrpSpPr>
              <a:grpSpLocks/>
            </p:cNvGrpSpPr>
            <p:nvPr/>
          </p:nvGrpSpPr>
          <p:grpSpPr bwMode="auto">
            <a:xfrm>
              <a:off x="3743" y="3540"/>
              <a:ext cx="209" cy="123"/>
              <a:chOff x="3743" y="3540"/>
              <a:chExt cx="209" cy="123"/>
            </a:xfrm>
          </p:grpSpPr>
          <p:sp>
            <p:nvSpPr>
              <p:cNvPr id="176" name="Oval 746"/>
              <p:cNvSpPr>
                <a:spLocks noChangeArrowheads="1"/>
              </p:cNvSpPr>
              <p:nvPr/>
            </p:nvSpPr>
            <p:spPr bwMode="auto">
              <a:xfrm>
                <a:off x="3743" y="3540"/>
                <a:ext cx="209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Oval 747"/>
              <p:cNvSpPr>
                <a:spLocks noChangeArrowheads="1"/>
              </p:cNvSpPr>
              <p:nvPr/>
            </p:nvSpPr>
            <p:spPr bwMode="auto">
              <a:xfrm>
                <a:off x="3743" y="3540"/>
                <a:ext cx="209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" name="Rectangle 749"/>
            <p:cNvSpPr>
              <a:spLocks noChangeArrowheads="1"/>
            </p:cNvSpPr>
            <p:nvPr/>
          </p:nvSpPr>
          <p:spPr bwMode="auto">
            <a:xfrm>
              <a:off x="3732" y="3539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41" name="Rectangle 750"/>
            <p:cNvSpPr>
              <a:spLocks noChangeArrowheads="1"/>
            </p:cNvSpPr>
            <p:nvPr/>
          </p:nvSpPr>
          <p:spPr bwMode="auto">
            <a:xfrm>
              <a:off x="3823" y="3610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42" name="Rectangle 751"/>
            <p:cNvSpPr>
              <a:spLocks noChangeArrowheads="1"/>
            </p:cNvSpPr>
            <p:nvPr/>
          </p:nvSpPr>
          <p:spPr bwMode="auto">
            <a:xfrm>
              <a:off x="3872" y="353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43" name="Group 754"/>
            <p:cNvGrpSpPr>
              <a:grpSpLocks/>
            </p:cNvGrpSpPr>
            <p:nvPr/>
          </p:nvGrpSpPr>
          <p:grpSpPr bwMode="auto">
            <a:xfrm>
              <a:off x="2814" y="3239"/>
              <a:ext cx="211" cy="124"/>
              <a:chOff x="2814" y="3239"/>
              <a:chExt cx="211" cy="124"/>
            </a:xfrm>
          </p:grpSpPr>
          <p:sp>
            <p:nvSpPr>
              <p:cNvPr id="174" name="Oval 752"/>
              <p:cNvSpPr>
                <a:spLocks noChangeArrowheads="1"/>
              </p:cNvSpPr>
              <p:nvPr/>
            </p:nvSpPr>
            <p:spPr bwMode="auto">
              <a:xfrm>
                <a:off x="2814" y="3239"/>
                <a:ext cx="211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Oval 753"/>
              <p:cNvSpPr>
                <a:spLocks noChangeArrowheads="1"/>
              </p:cNvSpPr>
              <p:nvPr/>
            </p:nvSpPr>
            <p:spPr bwMode="auto">
              <a:xfrm>
                <a:off x="2814" y="3239"/>
                <a:ext cx="211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" name="Rectangle 755"/>
            <p:cNvSpPr>
              <a:spLocks noChangeArrowheads="1"/>
            </p:cNvSpPr>
            <p:nvPr/>
          </p:nvSpPr>
          <p:spPr bwMode="auto">
            <a:xfrm>
              <a:off x="2805" y="3238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45" name="Rectangle 756"/>
            <p:cNvSpPr>
              <a:spLocks noChangeArrowheads="1"/>
            </p:cNvSpPr>
            <p:nvPr/>
          </p:nvSpPr>
          <p:spPr bwMode="auto">
            <a:xfrm>
              <a:off x="2897" y="3308"/>
              <a:ext cx="5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46" name="Rectangle 757"/>
            <p:cNvSpPr>
              <a:spLocks noChangeArrowheads="1"/>
            </p:cNvSpPr>
            <p:nvPr/>
          </p:nvSpPr>
          <p:spPr bwMode="auto">
            <a:xfrm>
              <a:off x="2943" y="3238"/>
              <a:ext cx="1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47" name="Group 760"/>
            <p:cNvGrpSpPr>
              <a:grpSpLocks/>
            </p:cNvGrpSpPr>
            <p:nvPr/>
          </p:nvGrpSpPr>
          <p:grpSpPr bwMode="auto">
            <a:xfrm>
              <a:off x="3401" y="3293"/>
              <a:ext cx="210" cy="124"/>
              <a:chOff x="3401" y="3293"/>
              <a:chExt cx="210" cy="124"/>
            </a:xfrm>
          </p:grpSpPr>
          <p:sp>
            <p:nvSpPr>
              <p:cNvPr id="172" name="Oval 758"/>
              <p:cNvSpPr>
                <a:spLocks noChangeArrowheads="1"/>
              </p:cNvSpPr>
              <p:nvPr/>
            </p:nvSpPr>
            <p:spPr bwMode="auto">
              <a:xfrm>
                <a:off x="3401" y="3293"/>
                <a:ext cx="210" cy="124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759"/>
              <p:cNvSpPr>
                <a:spLocks noChangeArrowheads="1"/>
              </p:cNvSpPr>
              <p:nvPr/>
            </p:nvSpPr>
            <p:spPr bwMode="auto">
              <a:xfrm>
                <a:off x="3401" y="3293"/>
                <a:ext cx="210" cy="12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Rectangle 761"/>
            <p:cNvSpPr>
              <a:spLocks noChangeArrowheads="1"/>
            </p:cNvSpPr>
            <p:nvPr/>
          </p:nvSpPr>
          <p:spPr bwMode="auto">
            <a:xfrm>
              <a:off x="3391" y="3289"/>
              <a:ext cx="10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49" name="Rectangle 762"/>
            <p:cNvSpPr>
              <a:spLocks noChangeArrowheads="1"/>
            </p:cNvSpPr>
            <p:nvPr/>
          </p:nvSpPr>
          <p:spPr bwMode="auto">
            <a:xfrm>
              <a:off x="3482" y="3360"/>
              <a:ext cx="5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50" name="Rectangle 763"/>
            <p:cNvSpPr>
              <a:spLocks noChangeArrowheads="1"/>
            </p:cNvSpPr>
            <p:nvPr/>
          </p:nvSpPr>
          <p:spPr bwMode="auto">
            <a:xfrm>
              <a:off x="3530" y="3289"/>
              <a:ext cx="1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51" name="Group 766"/>
            <p:cNvGrpSpPr>
              <a:grpSpLocks/>
            </p:cNvGrpSpPr>
            <p:nvPr/>
          </p:nvGrpSpPr>
          <p:grpSpPr bwMode="auto">
            <a:xfrm>
              <a:off x="4179" y="3228"/>
              <a:ext cx="210" cy="123"/>
              <a:chOff x="4179" y="3228"/>
              <a:chExt cx="210" cy="123"/>
            </a:xfrm>
          </p:grpSpPr>
          <p:sp>
            <p:nvSpPr>
              <p:cNvPr id="170" name="Oval 764"/>
              <p:cNvSpPr>
                <a:spLocks noChangeArrowheads="1"/>
              </p:cNvSpPr>
              <p:nvPr/>
            </p:nvSpPr>
            <p:spPr bwMode="auto">
              <a:xfrm>
                <a:off x="4179" y="3228"/>
                <a:ext cx="210" cy="123"/>
              </a:xfrm>
              <a:prstGeom prst="ellipse">
                <a:avLst/>
              </a:prstGeom>
              <a:solidFill>
                <a:srgbClr val="33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Oval 765"/>
              <p:cNvSpPr>
                <a:spLocks noChangeArrowheads="1"/>
              </p:cNvSpPr>
              <p:nvPr/>
            </p:nvSpPr>
            <p:spPr bwMode="auto">
              <a:xfrm>
                <a:off x="4179" y="3228"/>
                <a:ext cx="210" cy="1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" name="Rectangle 767"/>
            <p:cNvSpPr>
              <a:spLocks noChangeArrowheads="1"/>
            </p:cNvSpPr>
            <p:nvPr/>
          </p:nvSpPr>
          <p:spPr bwMode="auto">
            <a:xfrm>
              <a:off x="4168" y="3226"/>
              <a:ext cx="1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H</a:t>
              </a:r>
              <a:endParaRPr lang="en-US"/>
            </a:p>
          </p:txBody>
        </p:sp>
        <p:sp>
          <p:nvSpPr>
            <p:cNvPr id="153" name="Rectangle 768"/>
            <p:cNvSpPr>
              <a:spLocks noChangeArrowheads="1"/>
            </p:cNvSpPr>
            <p:nvPr/>
          </p:nvSpPr>
          <p:spPr bwMode="auto">
            <a:xfrm>
              <a:off x="4260" y="3296"/>
              <a:ext cx="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Arial Rounded MT Bold" pitchFamily="34" charset="0"/>
                </a:rPr>
                <a:t>2</a:t>
              </a:r>
              <a:endParaRPr lang="en-US"/>
            </a:p>
          </p:txBody>
        </p:sp>
        <p:sp>
          <p:nvSpPr>
            <p:cNvPr id="154" name="Rectangle 769"/>
            <p:cNvSpPr>
              <a:spLocks noChangeArrowheads="1"/>
            </p:cNvSpPr>
            <p:nvPr/>
          </p:nvSpPr>
          <p:spPr bwMode="auto">
            <a:xfrm>
              <a:off x="4307" y="3226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Rounded MT Bold" pitchFamily="34" charset="0"/>
                </a:rPr>
                <a:t>O</a:t>
              </a:r>
              <a:endParaRPr lang="en-US"/>
            </a:p>
          </p:txBody>
        </p:sp>
        <p:grpSp>
          <p:nvGrpSpPr>
            <p:cNvPr id="155" name="Group 772"/>
            <p:cNvGrpSpPr>
              <a:grpSpLocks/>
            </p:cNvGrpSpPr>
            <p:nvPr/>
          </p:nvGrpSpPr>
          <p:grpSpPr bwMode="auto">
            <a:xfrm>
              <a:off x="2958" y="3099"/>
              <a:ext cx="269" cy="233"/>
              <a:chOff x="2958" y="3099"/>
              <a:chExt cx="269" cy="233"/>
            </a:xfrm>
          </p:grpSpPr>
          <p:sp>
            <p:nvSpPr>
              <p:cNvPr id="168" name="Freeform 770"/>
              <p:cNvSpPr>
                <a:spLocks/>
              </p:cNvSpPr>
              <p:nvPr/>
            </p:nvSpPr>
            <p:spPr bwMode="auto">
              <a:xfrm>
                <a:off x="2958" y="3099"/>
                <a:ext cx="269" cy="233"/>
              </a:xfrm>
              <a:custGeom>
                <a:avLst/>
                <a:gdLst>
                  <a:gd name="T0" fmla="*/ 0 w 1088"/>
                  <a:gd name="T1" fmla="*/ 0 h 939"/>
                  <a:gd name="T2" fmla="*/ 0 w 1088"/>
                  <a:gd name="T3" fmla="*/ 0 h 939"/>
                  <a:gd name="T4" fmla="*/ 0 w 1088"/>
                  <a:gd name="T5" fmla="*/ 0 h 939"/>
                  <a:gd name="T6" fmla="*/ 0 w 1088"/>
                  <a:gd name="T7" fmla="*/ 0 h 939"/>
                  <a:gd name="T8" fmla="*/ 0 w 1088"/>
                  <a:gd name="T9" fmla="*/ 0 h 939"/>
                  <a:gd name="T10" fmla="*/ 0 w 1088"/>
                  <a:gd name="T11" fmla="*/ 0 h 939"/>
                  <a:gd name="T12" fmla="*/ 0 w 1088"/>
                  <a:gd name="T13" fmla="*/ 0 h 939"/>
                  <a:gd name="T14" fmla="*/ 0 w 1088"/>
                  <a:gd name="T15" fmla="*/ 0 h 939"/>
                  <a:gd name="T16" fmla="*/ 0 w 1088"/>
                  <a:gd name="T17" fmla="*/ 0 h 939"/>
                  <a:gd name="T18" fmla="*/ 0 w 1088"/>
                  <a:gd name="T19" fmla="*/ 0 h 939"/>
                  <a:gd name="T20" fmla="*/ 0 w 1088"/>
                  <a:gd name="T21" fmla="*/ 0 h 939"/>
                  <a:gd name="T22" fmla="*/ 0 w 1088"/>
                  <a:gd name="T23" fmla="*/ 0 h 9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8"/>
                  <a:gd name="T37" fmla="*/ 0 h 939"/>
                  <a:gd name="T38" fmla="*/ 1088 w 1088"/>
                  <a:gd name="T39" fmla="*/ 939 h 9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8" h="939">
                    <a:moveTo>
                      <a:pt x="782" y="939"/>
                    </a:moveTo>
                    <a:lnTo>
                      <a:pt x="1088" y="689"/>
                    </a:lnTo>
                    <a:lnTo>
                      <a:pt x="882" y="689"/>
                    </a:lnTo>
                    <a:lnTo>
                      <a:pt x="882" y="541"/>
                    </a:lnTo>
                    <a:cubicBezTo>
                      <a:pt x="882" y="242"/>
                      <a:pt x="700" y="0"/>
                      <a:pt x="476" y="0"/>
                    </a:cubicBezTo>
                    <a:lnTo>
                      <a:pt x="0" y="0"/>
                    </a:lnTo>
                    <a:lnTo>
                      <a:pt x="0" y="178"/>
                    </a:lnTo>
                    <a:lnTo>
                      <a:pt x="476" y="178"/>
                    </a:lnTo>
                    <a:cubicBezTo>
                      <a:pt x="589" y="178"/>
                      <a:pt x="681" y="340"/>
                      <a:pt x="681" y="541"/>
                    </a:cubicBezTo>
                    <a:lnTo>
                      <a:pt x="681" y="689"/>
                    </a:lnTo>
                    <a:lnTo>
                      <a:pt x="476" y="689"/>
                    </a:lnTo>
                    <a:lnTo>
                      <a:pt x="782" y="939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771"/>
              <p:cNvSpPr>
                <a:spLocks/>
              </p:cNvSpPr>
              <p:nvPr/>
            </p:nvSpPr>
            <p:spPr bwMode="auto">
              <a:xfrm>
                <a:off x="2958" y="3099"/>
                <a:ext cx="269" cy="233"/>
              </a:xfrm>
              <a:custGeom>
                <a:avLst/>
                <a:gdLst>
                  <a:gd name="T0" fmla="*/ 0 w 1088"/>
                  <a:gd name="T1" fmla="*/ 0 h 939"/>
                  <a:gd name="T2" fmla="*/ 0 w 1088"/>
                  <a:gd name="T3" fmla="*/ 0 h 939"/>
                  <a:gd name="T4" fmla="*/ 0 w 1088"/>
                  <a:gd name="T5" fmla="*/ 0 h 939"/>
                  <a:gd name="T6" fmla="*/ 0 w 1088"/>
                  <a:gd name="T7" fmla="*/ 0 h 939"/>
                  <a:gd name="T8" fmla="*/ 0 w 1088"/>
                  <a:gd name="T9" fmla="*/ 0 h 939"/>
                  <a:gd name="T10" fmla="*/ 0 w 1088"/>
                  <a:gd name="T11" fmla="*/ 0 h 939"/>
                  <a:gd name="T12" fmla="*/ 0 w 1088"/>
                  <a:gd name="T13" fmla="*/ 0 h 939"/>
                  <a:gd name="T14" fmla="*/ 0 w 1088"/>
                  <a:gd name="T15" fmla="*/ 0 h 939"/>
                  <a:gd name="T16" fmla="*/ 0 w 1088"/>
                  <a:gd name="T17" fmla="*/ 0 h 939"/>
                  <a:gd name="T18" fmla="*/ 0 w 1088"/>
                  <a:gd name="T19" fmla="*/ 0 h 939"/>
                  <a:gd name="T20" fmla="*/ 0 w 1088"/>
                  <a:gd name="T21" fmla="*/ 0 h 939"/>
                  <a:gd name="T22" fmla="*/ 0 w 1088"/>
                  <a:gd name="T23" fmla="*/ 0 h 9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8"/>
                  <a:gd name="T37" fmla="*/ 0 h 939"/>
                  <a:gd name="T38" fmla="*/ 1088 w 1088"/>
                  <a:gd name="T39" fmla="*/ 939 h 9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8" h="939">
                    <a:moveTo>
                      <a:pt x="782" y="939"/>
                    </a:moveTo>
                    <a:lnTo>
                      <a:pt x="1088" y="689"/>
                    </a:lnTo>
                    <a:lnTo>
                      <a:pt x="882" y="689"/>
                    </a:lnTo>
                    <a:lnTo>
                      <a:pt x="882" y="541"/>
                    </a:lnTo>
                    <a:cubicBezTo>
                      <a:pt x="882" y="242"/>
                      <a:pt x="700" y="0"/>
                      <a:pt x="476" y="0"/>
                    </a:cubicBezTo>
                    <a:lnTo>
                      <a:pt x="0" y="0"/>
                    </a:lnTo>
                    <a:lnTo>
                      <a:pt x="0" y="178"/>
                    </a:lnTo>
                    <a:lnTo>
                      <a:pt x="476" y="178"/>
                    </a:lnTo>
                    <a:cubicBezTo>
                      <a:pt x="589" y="178"/>
                      <a:pt x="681" y="340"/>
                      <a:pt x="681" y="541"/>
                    </a:cubicBezTo>
                    <a:lnTo>
                      <a:pt x="681" y="689"/>
                    </a:lnTo>
                    <a:lnTo>
                      <a:pt x="476" y="689"/>
                    </a:lnTo>
                    <a:lnTo>
                      <a:pt x="782" y="9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" name="Group 775"/>
            <p:cNvGrpSpPr>
              <a:grpSpLocks/>
            </p:cNvGrpSpPr>
            <p:nvPr/>
          </p:nvGrpSpPr>
          <p:grpSpPr bwMode="auto">
            <a:xfrm>
              <a:off x="3679" y="3100"/>
              <a:ext cx="271" cy="233"/>
              <a:chOff x="3679" y="3100"/>
              <a:chExt cx="271" cy="233"/>
            </a:xfrm>
          </p:grpSpPr>
          <p:sp>
            <p:nvSpPr>
              <p:cNvPr id="166" name="Freeform 773"/>
              <p:cNvSpPr>
                <a:spLocks/>
              </p:cNvSpPr>
              <p:nvPr/>
            </p:nvSpPr>
            <p:spPr bwMode="auto">
              <a:xfrm>
                <a:off x="3679" y="3100"/>
                <a:ext cx="271" cy="233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774"/>
              <p:cNvSpPr>
                <a:spLocks/>
              </p:cNvSpPr>
              <p:nvPr/>
            </p:nvSpPr>
            <p:spPr bwMode="auto">
              <a:xfrm>
                <a:off x="3679" y="3100"/>
                <a:ext cx="271" cy="233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" name="Group 778"/>
            <p:cNvGrpSpPr>
              <a:grpSpLocks/>
            </p:cNvGrpSpPr>
            <p:nvPr/>
          </p:nvGrpSpPr>
          <p:grpSpPr bwMode="auto">
            <a:xfrm>
              <a:off x="4287" y="3085"/>
              <a:ext cx="271" cy="232"/>
              <a:chOff x="4287" y="3085"/>
              <a:chExt cx="271" cy="232"/>
            </a:xfrm>
          </p:grpSpPr>
          <p:sp>
            <p:nvSpPr>
              <p:cNvPr id="164" name="Freeform 776"/>
              <p:cNvSpPr>
                <a:spLocks/>
              </p:cNvSpPr>
              <p:nvPr/>
            </p:nvSpPr>
            <p:spPr bwMode="auto">
              <a:xfrm>
                <a:off x="4287" y="3085"/>
                <a:ext cx="271" cy="232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solidFill>
                <a:srgbClr val="33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77"/>
              <p:cNvSpPr>
                <a:spLocks/>
              </p:cNvSpPr>
              <p:nvPr/>
            </p:nvSpPr>
            <p:spPr bwMode="auto">
              <a:xfrm>
                <a:off x="4287" y="3085"/>
                <a:ext cx="271" cy="232"/>
              </a:xfrm>
              <a:custGeom>
                <a:avLst/>
                <a:gdLst>
                  <a:gd name="T0" fmla="*/ 0 w 1091"/>
                  <a:gd name="T1" fmla="*/ 0 h 938"/>
                  <a:gd name="T2" fmla="*/ 0 w 1091"/>
                  <a:gd name="T3" fmla="*/ 0 h 938"/>
                  <a:gd name="T4" fmla="*/ 0 w 1091"/>
                  <a:gd name="T5" fmla="*/ 0 h 938"/>
                  <a:gd name="T6" fmla="*/ 0 w 1091"/>
                  <a:gd name="T7" fmla="*/ 0 h 938"/>
                  <a:gd name="T8" fmla="*/ 0 w 1091"/>
                  <a:gd name="T9" fmla="*/ 0 h 938"/>
                  <a:gd name="T10" fmla="*/ 0 w 1091"/>
                  <a:gd name="T11" fmla="*/ 0 h 938"/>
                  <a:gd name="T12" fmla="*/ 0 w 1091"/>
                  <a:gd name="T13" fmla="*/ 0 h 938"/>
                  <a:gd name="T14" fmla="*/ 0 w 1091"/>
                  <a:gd name="T15" fmla="*/ 0 h 938"/>
                  <a:gd name="T16" fmla="*/ 0 w 1091"/>
                  <a:gd name="T17" fmla="*/ 0 h 938"/>
                  <a:gd name="T18" fmla="*/ 0 w 1091"/>
                  <a:gd name="T19" fmla="*/ 0 h 938"/>
                  <a:gd name="T20" fmla="*/ 0 w 1091"/>
                  <a:gd name="T21" fmla="*/ 0 h 938"/>
                  <a:gd name="T22" fmla="*/ 0 w 1091"/>
                  <a:gd name="T23" fmla="*/ 0 h 9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938"/>
                  <a:gd name="T38" fmla="*/ 1091 w 1091"/>
                  <a:gd name="T39" fmla="*/ 938 h 9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938">
                    <a:moveTo>
                      <a:pt x="784" y="938"/>
                    </a:moveTo>
                    <a:lnTo>
                      <a:pt x="1091" y="689"/>
                    </a:lnTo>
                    <a:lnTo>
                      <a:pt x="885" y="689"/>
                    </a:lnTo>
                    <a:lnTo>
                      <a:pt x="885" y="540"/>
                    </a:lnTo>
                    <a:cubicBezTo>
                      <a:pt x="885" y="242"/>
                      <a:pt x="702" y="0"/>
                      <a:pt x="477" y="0"/>
                    </a:cubicBezTo>
                    <a:lnTo>
                      <a:pt x="0" y="0"/>
                    </a:lnTo>
                    <a:lnTo>
                      <a:pt x="0" y="177"/>
                    </a:lnTo>
                    <a:lnTo>
                      <a:pt x="477" y="177"/>
                    </a:lnTo>
                    <a:cubicBezTo>
                      <a:pt x="591" y="177"/>
                      <a:pt x="683" y="339"/>
                      <a:pt x="683" y="540"/>
                    </a:cubicBezTo>
                    <a:lnTo>
                      <a:pt x="683" y="689"/>
                    </a:lnTo>
                    <a:lnTo>
                      <a:pt x="477" y="689"/>
                    </a:lnTo>
                    <a:lnTo>
                      <a:pt x="784" y="9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8" name="Rectangle 779"/>
            <p:cNvSpPr>
              <a:spLocks noChangeArrowheads="1"/>
            </p:cNvSpPr>
            <p:nvPr/>
          </p:nvSpPr>
          <p:spPr bwMode="auto">
            <a:xfrm>
              <a:off x="3399" y="3840"/>
              <a:ext cx="5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Permeate</a:t>
              </a:r>
              <a:endParaRPr lang="en-US"/>
            </a:p>
          </p:txBody>
        </p:sp>
        <p:grpSp>
          <p:nvGrpSpPr>
            <p:cNvPr id="159" name="Group 782"/>
            <p:cNvGrpSpPr>
              <a:grpSpLocks/>
            </p:cNvGrpSpPr>
            <p:nvPr/>
          </p:nvGrpSpPr>
          <p:grpSpPr bwMode="auto">
            <a:xfrm>
              <a:off x="2947" y="2564"/>
              <a:ext cx="218" cy="226"/>
              <a:chOff x="2947" y="2564"/>
              <a:chExt cx="218" cy="226"/>
            </a:xfrm>
          </p:grpSpPr>
          <p:pic>
            <p:nvPicPr>
              <p:cNvPr id="162" name="Picture 78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947" y="2564"/>
                <a:ext cx="21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78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947" y="2564"/>
                <a:ext cx="21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0" name="Rectangle 783"/>
            <p:cNvSpPr>
              <a:spLocks noChangeArrowheads="1"/>
            </p:cNvSpPr>
            <p:nvPr/>
          </p:nvSpPr>
          <p:spPr bwMode="auto">
            <a:xfrm>
              <a:off x="2979" y="2611"/>
              <a:ext cx="18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Na</a:t>
              </a:r>
              <a:endParaRPr lang="en-US"/>
            </a:p>
          </p:txBody>
        </p:sp>
        <p:sp>
          <p:nvSpPr>
            <p:cNvPr id="161" name="Rectangle 784"/>
            <p:cNvSpPr>
              <a:spLocks noChangeArrowheads="1"/>
            </p:cNvSpPr>
            <p:nvPr/>
          </p:nvSpPr>
          <p:spPr bwMode="auto">
            <a:xfrm>
              <a:off x="3082" y="2568"/>
              <a:ext cx="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pitchFamily="34" charset="0"/>
                </a:rPr>
                <a:t>+</a:t>
              </a:r>
              <a:endParaRPr lang="en-US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8458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2400" dirty="0" smtClean="0">
                <a:latin typeface="Berlin Sans FB" pitchFamily="34" charset="0"/>
              </a:rPr>
              <a:t>RO Membrane Fouling</a:t>
            </a:r>
          </a:p>
          <a:p>
            <a:pPr lvl="1"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Berlin Sans FB" pitchFamily="34" charset="0"/>
              </a:rPr>
              <a:t>Scaling due to Barium(</a:t>
            </a:r>
            <a:r>
              <a:rPr lang="en-US" sz="2000" dirty="0" err="1" smtClean="0">
                <a:latin typeface="Berlin Sans FB" pitchFamily="34" charset="0"/>
              </a:rPr>
              <a:t>Ba</a:t>
            </a:r>
            <a:r>
              <a:rPr lang="en-US" sz="2000" dirty="0" smtClean="0">
                <a:latin typeface="Berlin Sans FB" pitchFamily="34" charset="0"/>
              </a:rPr>
              <a:t>) and Calcium(Ca) ions</a:t>
            </a:r>
          </a:p>
          <a:p>
            <a:pPr lvl="1"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Berlin Sans FB" pitchFamily="34" charset="0"/>
              </a:rPr>
              <a:t>Build-up of clay and other organics </a:t>
            </a:r>
          </a:p>
          <a:p>
            <a:pPr lvl="1">
              <a:buSzPct val="150000"/>
            </a:pPr>
            <a:endParaRPr lang="en-US" dirty="0" smtClean="0">
              <a:latin typeface="Berlin Sans FB" pitchFamily="34" charset="0"/>
            </a:endParaRPr>
          </a:p>
          <a:p>
            <a:pPr>
              <a:buSzPct val="150000"/>
            </a:pPr>
            <a:r>
              <a:rPr lang="en-US" sz="2400" dirty="0" smtClean="0">
                <a:latin typeface="Berlin Sans FB" pitchFamily="34" charset="0"/>
              </a:rPr>
              <a:t>Only 85% Water Recovery</a:t>
            </a:r>
          </a:p>
          <a:p>
            <a:pPr lvl="1"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Berlin Sans FB" pitchFamily="34" charset="0"/>
              </a:rPr>
              <a:t>163 Billion Gallons Water Loss/Year</a:t>
            </a:r>
          </a:p>
          <a:p>
            <a:pPr lvl="1"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Berlin Sans FB" pitchFamily="34" charset="0"/>
              </a:rPr>
              <a:t>$165 Million/Year</a:t>
            </a:r>
          </a:p>
        </p:txBody>
      </p:sp>
      <p:pic>
        <p:nvPicPr>
          <p:cNvPr id="3" name="Picture 2" descr="azsgcbanner_full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Drawbacks to </a:t>
            </a:r>
            <a:r>
              <a:rPr lang="en-US" sz="3600" dirty="0" smtClean="0">
                <a:latin typeface="Berlin Sans FB" pitchFamily="34" charset="0"/>
                <a:ea typeface="+mj-ea"/>
                <a:cs typeface="+mj-cs"/>
              </a:rPr>
              <a:t>R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everse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Osmosis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419600"/>
            <a:ext cx="598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How Does Ion Exchange Help?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As a pre-treatment to RO, Ion Exchange(IX) can remove most of the ions thereby prolonging the life of the RO membrane and reducing costs and water loss.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7842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How Ion Exchange Works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4" name="Picture 3" descr="azsgcbanner_ful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96299"/>
            <a:ext cx="4114800" cy="31569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Pictur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395749"/>
            <a:ext cx="4038600" cy="315745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00" y="2064603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Polymer resin beads trap ions in their pores and release them when exchanged for other ions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8" name="Picture 7" descr="200px-Ion_exchange_resin_bea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885951"/>
            <a:ext cx="2286000" cy="131445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C13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2438400" cy="3638641"/>
          </a:xfrm>
          <a:ln w="25400">
            <a:solidFill>
              <a:schemeClr val="tx1"/>
            </a:solidFill>
          </a:ln>
        </p:spPr>
      </p:pic>
      <p:pic>
        <p:nvPicPr>
          <p:cNvPr id="5" name="Picture 4" descr="SDC13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368726"/>
            <a:ext cx="2438400" cy="38034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azsgcbanner_full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1219200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Implemented Model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457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Berlin Sans FB" pitchFamily="34" charset="0"/>
              </a:rPr>
              <a:t>1. CaCl</a:t>
            </a:r>
            <a:r>
              <a:rPr lang="en-US" sz="2400" baseline="-25000" dirty="0" smtClean="0">
                <a:latin typeface="Berlin Sans FB" pitchFamily="34" charset="0"/>
              </a:rPr>
              <a:t>2 </a:t>
            </a:r>
            <a:r>
              <a:rPr lang="en-US" sz="2400" dirty="0" smtClean="0">
                <a:latin typeface="Berlin Sans FB" pitchFamily="34" charset="0"/>
              </a:rPr>
              <a:t>solution loads IX</a:t>
            </a:r>
          </a:p>
          <a:p>
            <a:pPr marL="457200" indent="-457200"/>
            <a:r>
              <a:rPr lang="en-US" sz="2400" dirty="0" smtClean="0">
                <a:latin typeface="Berlin Sans FB" pitchFamily="34" charset="0"/>
              </a:rPr>
              <a:t>   column with Ca</a:t>
            </a:r>
            <a:r>
              <a:rPr lang="en-US" sz="2400" baseline="30000" dirty="0" smtClean="0">
                <a:latin typeface="Berlin Sans FB" pitchFamily="34" charset="0"/>
              </a:rPr>
              <a:t>+</a:t>
            </a:r>
            <a:r>
              <a:rPr lang="en-US" sz="2400" dirty="0" smtClean="0">
                <a:latin typeface="Berlin Sans FB" pitchFamily="34" charset="0"/>
              </a:rPr>
              <a:t> ions in</a:t>
            </a:r>
          </a:p>
          <a:p>
            <a:pPr marL="457200" indent="-457200"/>
            <a:r>
              <a:rPr lang="en-US" sz="2400" dirty="0" smtClean="0">
                <a:latin typeface="Berlin Sans FB" pitchFamily="34" charset="0"/>
              </a:rPr>
              <a:t>   exchange for Na</a:t>
            </a:r>
            <a:r>
              <a:rPr lang="en-US" sz="2400" baseline="30000" dirty="0" smtClean="0">
                <a:latin typeface="Berlin Sans FB" pitchFamily="34" charset="0"/>
              </a:rPr>
              <a:t>+</a:t>
            </a:r>
            <a:r>
              <a:rPr lang="en-US" sz="2400" dirty="0" smtClean="0">
                <a:latin typeface="Berlin Sans FB" pitchFamily="34" charset="0"/>
              </a:rPr>
              <a:t> 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4267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Berlin Sans FB" pitchFamily="34" charset="0"/>
              </a:rPr>
              <a:t>2. </a:t>
            </a:r>
            <a:r>
              <a:rPr lang="en-US" sz="2400" dirty="0" err="1" smtClean="0">
                <a:latin typeface="Berlin Sans FB" pitchFamily="34" charset="0"/>
              </a:rPr>
              <a:t>Regenerant</a:t>
            </a:r>
            <a:r>
              <a:rPr lang="en-US" sz="2400" dirty="0" smtClean="0">
                <a:latin typeface="Berlin Sans FB" pitchFamily="34" charset="0"/>
              </a:rPr>
              <a:t>(brine solution) </a:t>
            </a:r>
          </a:p>
          <a:p>
            <a:pPr marL="342900" indent="-342900"/>
            <a:r>
              <a:rPr lang="en-US" sz="2400" dirty="0" smtClean="0">
                <a:latin typeface="Berlin Sans FB" pitchFamily="34" charset="0"/>
              </a:rPr>
              <a:t>    loads column with Na</a:t>
            </a:r>
            <a:r>
              <a:rPr lang="en-US" sz="2400" baseline="30000" dirty="0" smtClean="0">
                <a:latin typeface="Berlin Sans FB" pitchFamily="34" charset="0"/>
              </a:rPr>
              <a:t>+</a:t>
            </a:r>
            <a:r>
              <a:rPr lang="en-US" sz="2400" dirty="0" smtClean="0">
                <a:latin typeface="Berlin Sans FB" pitchFamily="34" charset="0"/>
              </a:rPr>
              <a:t> ions </a:t>
            </a:r>
          </a:p>
          <a:p>
            <a:pPr marL="342900" indent="-342900"/>
            <a:r>
              <a:rPr lang="en-US" sz="2400" dirty="0" smtClean="0">
                <a:latin typeface="Berlin Sans FB" pitchFamily="34" charset="0"/>
              </a:rPr>
              <a:t>    in exchange for Ca</a:t>
            </a:r>
            <a:r>
              <a:rPr lang="en-US" sz="2400" baseline="30000" dirty="0" smtClean="0">
                <a:latin typeface="Berlin Sans FB" pitchFamily="34" charset="0"/>
              </a:rPr>
              <a:t>+</a:t>
            </a:r>
            <a:r>
              <a:rPr lang="en-US" sz="2400" dirty="0" smtClean="0">
                <a:latin typeface="Berlin Sans FB" pitchFamily="34" charset="0"/>
              </a:rPr>
              <a:t> ions 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8243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Berlin Sans FB" pitchFamily="34" charset="0"/>
              </a:rPr>
              <a:t>Experiment only modeled removal of calcium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C13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432451"/>
            <a:ext cx="2362200" cy="3968349"/>
          </a:xfrm>
          <a:ln w="25400">
            <a:solidFill>
              <a:schemeClr val="tx1"/>
            </a:solidFill>
          </a:ln>
        </p:spPr>
      </p:pic>
      <p:pic>
        <p:nvPicPr>
          <p:cNvPr id="5" name="Picture 4" descr="SDC1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385" y="2438400"/>
            <a:ext cx="2390814" cy="3962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azsgcbanner_full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2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1219200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Implemented Model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005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Before titration with EDTA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900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After titration with EDTA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438400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Titrate Samples of:</a:t>
            </a:r>
          </a:p>
          <a:p>
            <a:r>
              <a:rPr lang="en-US" sz="2400" dirty="0" smtClean="0">
                <a:latin typeface="Berlin Sans FB" pitchFamily="34" charset="0"/>
              </a:rPr>
              <a:t>1. CaCl</a:t>
            </a:r>
            <a:r>
              <a:rPr lang="en-US" sz="2400" baseline="-25000" dirty="0" smtClean="0">
                <a:latin typeface="Berlin Sans FB" pitchFamily="34" charset="0"/>
              </a:rPr>
              <a:t>2 </a:t>
            </a:r>
            <a:r>
              <a:rPr lang="en-US" sz="2400" dirty="0" smtClean="0">
                <a:latin typeface="Berlin Sans FB" pitchFamily="34" charset="0"/>
              </a:rPr>
              <a:t>solution before IX</a:t>
            </a:r>
          </a:p>
          <a:p>
            <a:r>
              <a:rPr lang="en-US" sz="2400" dirty="0" smtClean="0">
                <a:latin typeface="Berlin Sans FB" pitchFamily="34" charset="0"/>
              </a:rPr>
              <a:t>2. CaCl</a:t>
            </a:r>
            <a:r>
              <a:rPr lang="en-US" sz="2400" baseline="-25000" dirty="0" smtClean="0">
                <a:latin typeface="Berlin Sans FB" pitchFamily="34" charset="0"/>
              </a:rPr>
              <a:t>2 </a:t>
            </a:r>
            <a:r>
              <a:rPr lang="en-US" sz="2400" dirty="0" smtClean="0">
                <a:latin typeface="Berlin Sans FB" pitchFamily="34" charset="0"/>
              </a:rPr>
              <a:t>solution after IX</a:t>
            </a:r>
          </a:p>
          <a:p>
            <a:r>
              <a:rPr lang="en-US" sz="2400" dirty="0" smtClean="0">
                <a:latin typeface="Berlin Sans FB" pitchFamily="34" charset="0"/>
              </a:rPr>
              <a:t>3. </a:t>
            </a:r>
            <a:r>
              <a:rPr lang="en-US" sz="2400" dirty="0" err="1" smtClean="0">
                <a:latin typeface="Berlin Sans FB" pitchFamily="34" charset="0"/>
              </a:rPr>
              <a:t>Regenerant</a:t>
            </a:r>
            <a:r>
              <a:rPr lang="en-US" sz="2400" dirty="0" smtClean="0">
                <a:latin typeface="Berlin Sans FB" pitchFamily="34" charset="0"/>
              </a:rPr>
              <a:t> after IX</a:t>
            </a:r>
          </a:p>
          <a:p>
            <a:endParaRPr lang="en-US" sz="2000" dirty="0" smtClean="0">
              <a:latin typeface="Berlin Sans FB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Pictu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5311392"/>
            <a:ext cx="3505200" cy="556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2819400" y="42672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Equation to Calculate Mass of Calcium in CaCl</a:t>
            </a:r>
            <a:r>
              <a:rPr lang="en-US" sz="2000" baseline="-25000" dirty="0" smtClean="0">
                <a:latin typeface="Berlin Sans FB" pitchFamily="34" charset="0"/>
              </a:rPr>
              <a:t>2 </a:t>
            </a:r>
            <a:r>
              <a:rPr lang="en-US" sz="2000" dirty="0" smtClean="0">
                <a:latin typeface="Berlin Sans FB" pitchFamily="34" charset="0"/>
              </a:rPr>
              <a:t>solution and </a:t>
            </a:r>
            <a:r>
              <a:rPr lang="en-US" sz="2000" dirty="0" err="1" smtClean="0">
                <a:latin typeface="Berlin Sans FB" pitchFamily="34" charset="0"/>
              </a:rPr>
              <a:t>Regenerant</a:t>
            </a:r>
            <a:r>
              <a:rPr lang="en-US" sz="2000" dirty="0" smtClean="0">
                <a:latin typeface="Berlin Sans FB" pitchFamily="34" charset="0"/>
              </a:rPr>
              <a:t>:</a:t>
            </a:r>
            <a:endParaRPr lang="en-US" sz="2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820</Words>
  <Application>Microsoft Office PowerPoint</Application>
  <PresentationFormat>On-screen Show (4:3)</PresentationFormat>
  <Paragraphs>345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Desalination Using  Looped Ion Exchange</vt:lpstr>
      <vt:lpstr>Research Objective </vt:lpstr>
      <vt:lpstr>Tucson Water Sources and  Demand Projections</vt:lpstr>
      <vt:lpstr>Slide 4</vt:lpstr>
      <vt:lpstr>Slide 5</vt:lpstr>
      <vt:lpstr>Slide 6</vt:lpstr>
      <vt:lpstr>How Ion Exchange Works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Desalination Using  Looped Ion Exchange</dc:title>
  <dc:creator>Valued Acer Customer</dc:creator>
  <cp:lastModifiedBy>Adam</cp:lastModifiedBy>
  <cp:revision>95</cp:revision>
  <dcterms:created xsi:type="dcterms:W3CDTF">2010-04-09T21:28:03Z</dcterms:created>
  <dcterms:modified xsi:type="dcterms:W3CDTF">2010-04-12T21:25:33Z</dcterms:modified>
</cp:coreProperties>
</file>